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64"/>
  </p:notesMasterIdLst>
  <p:handoutMasterIdLst>
    <p:handoutMasterId r:id="rId65"/>
  </p:handoutMasterIdLst>
  <p:sldIdLst>
    <p:sldId id="256" r:id="rId5"/>
    <p:sldId id="288" r:id="rId6"/>
    <p:sldId id="341" r:id="rId7"/>
    <p:sldId id="277" r:id="rId8"/>
    <p:sldId id="340" r:id="rId9"/>
    <p:sldId id="276" r:id="rId10"/>
    <p:sldId id="278" r:id="rId11"/>
    <p:sldId id="295" r:id="rId12"/>
    <p:sldId id="291" r:id="rId13"/>
    <p:sldId id="290" r:id="rId14"/>
    <p:sldId id="292" r:id="rId15"/>
    <p:sldId id="296" r:id="rId16"/>
    <p:sldId id="297" r:id="rId17"/>
    <p:sldId id="293" r:id="rId18"/>
    <p:sldId id="294" r:id="rId19"/>
    <p:sldId id="298" r:id="rId20"/>
    <p:sldId id="279" r:id="rId21"/>
    <p:sldId id="299" r:id="rId22"/>
    <p:sldId id="303" r:id="rId23"/>
    <p:sldId id="304" r:id="rId24"/>
    <p:sldId id="305" r:id="rId25"/>
    <p:sldId id="306" r:id="rId26"/>
    <p:sldId id="307" r:id="rId27"/>
    <p:sldId id="308" r:id="rId28"/>
    <p:sldId id="309" r:id="rId29"/>
    <p:sldId id="312" r:id="rId30"/>
    <p:sldId id="310" r:id="rId31"/>
    <p:sldId id="311" r:id="rId32"/>
    <p:sldId id="313" r:id="rId33"/>
    <p:sldId id="314" r:id="rId34"/>
    <p:sldId id="315" r:id="rId35"/>
    <p:sldId id="316" r:id="rId36"/>
    <p:sldId id="317" r:id="rId37"/>
    <p:sldId id="318" r:id="rId38"/>
    <p:sldId id="319" r:id="rId39"/>
    <p:sldId id="320" r:id="rId40"/>
    <p:sldId id="321" r:id="rId41"/>
    <p:sldId id="322" r:id="rId42"/>
    <p:sldId id="323" r:id="rId43"/>
    <p:sldId id="324" r:id="rId44"/>
    <p:sldId id="325" r:id="rId45"/>
    <p:sldId id="326" r:id="rId46"/>
    <p:sldId id="327" r:id="rId47"/>
    <p:sldId id="300" r:id="rId48"/>
    <p:sldId id="328" r:id="rId49"/>
    <p:sldId id="329" r:id="rId50"/>
    <p:sldId id="330" r:id="rId51"/>
    <p:sldId id="331" r:id="rId52"/>
    <p:sldId id="332" r:id="rId53"/>
    <p:sldId id="301" r:id="rId54"/>
    <p:sldId id="333" r:id="rId55"/>
    <p:sldId id="334" r:id="rId56"/>
    <p:sldId id="335" r:id="rId57"/>
    <p:sldId id="336" r:id="rId58"/>
    <p:sldId id="337" r:id="rId59"/>
    <p:sldId id="338" r:id="rId60"/>
    <p:sldId id="339" r:id="rId61"/>
    <p:sldId id="302" r:id="rId62"/>
    <p:sldId id="285"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52" autoAdjust="0"/>
  </p:normalViewPr>
  <p:slideViewPr>
    <p:cSldViewPr snapToGrid="0" showGuides="1">
      <p:cViewPr varScale="1">
        <p:scale>
          <a:sx n="120" d="100"/>
          <a:sy n="120" d="100"/>
        </p:scale>
        <p:origin x="120" y="252"/>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9/20/2024</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9/20/2024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282841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4161208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3381734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13</a:t>
            </a:fld>
            <a:endParaRPr lang="en-US" dirty="0"/>
          </a:p>
        </p:txBody>
      </p:sp>
    </p:spTree>
    <p:extLst>
      <p:ext uri="{BB962C8B-B14F-4D97-AF65-F5344CB8AC3E}">
        <p14:creationId xmlns:p14="http://schemas.microsoft.com/office/powerpoint/2010/main" val="2279140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3324316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15</a:t>
            </a:fld>
            <a:endParaRPr lang="en-US" dirty="0"/>
          </a:p>
        </p:txBody>
      </p:sp>
    </p:spTree>
    <p:extLst>
      <p:ext uri="{BB962C8B-B14F-4D97-AF65-F5344CB8AC3E}">
        <p14:creationId xmlns:p14="http://schemas.microsoft.com/office/powerpoint/2010/main" val="313304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16</a:t>
            </a:fld>
            <a:endParaRPr lang="en-US" dirty="0"/>
          </a:p>
        </p:txBody>
      </p:sp>
    </p:spTree>
    <p:extLst>
      <p:ext uri="{BB962C8B-B14F-4D97-AF65-F5344CB8AC3E}">
        <p14:creationId xmlns:p14="http://schemas.microsoft.com/office/powerpoint/2010/main" val="2201296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17</a:t>
            </a:fld>
            <a:endParaRPr lang="en-US" dirty="0"/>
          </a:p>
        </p:txBody>
      </p:sp>
    </p:spTree>
    <p:extLst>
      <p:ext uri="{BB962C8B-B14F-4D97-AF65-F5344CB8AC3E}">
        <p14:creationId xmlns:p14="http://schemas.microsoft.com/office/powerpoint/2010/main" val="1171546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18</a:t>
            </a:fld>
            <a:endParaRPr lang="en-US" dirty="0"/>
          </a:p>
        </p:txBody>
      </p:sp>
    </p:spTree>
    <p:extLst>
      <p:ext uri="{BB962C8B-B14F-4D97-AF65-F5344CB8AC3E}">
        <p14:creationId xmlns:p14="http://schemas.microsoft.com/office/powerpoint/2010/main" val="3270364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19</a:t>
            </a:fld>
            <a:endParaRPr lang="en-US" dirty="0"/>
          </a:p>
        </p:txBody>
      </p:sp>
    </p:spTree>
    <p:extLst>
      <p:ext uri="{BB962C8B-B14F-4D97-AF65-F5344CB8AC3E}">
        <p14:creationId xmlns:p14="http://schemas.microsoft.com/office/powerpoint/2010/main" val="2530978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864413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20</a:t>
            </a:fld>
            <a:endParaRPr lang="en-US" dirty="0"/>
          </a:p>
        </p:txBody>
      </p:sp>
    </p:spTree>
    <p:extLst>
      <p:ext uri="{BB962C8B-B14F-4D97-AF65-F5344CB8AC3E}">
        <p14:creationId xmlns:p14="http://schemas.microsoft.com/office/powerpoint/2010/main" val="3151908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21</a:t>
            </a:fld>
            <a:endParaRPr lang="en-US" dirty="0"/>
          </a:p>
        </p:txBody>
      </p:sp>
    </p:spTree>
    <p:extLst>
      <p:ext uri="{BB962C8B-B14F-4D97-AF65-F5344CB8AC3E}">
        <p14:creationId xmlns:p14="http://schemas.microsoft.com/office/powerpoint/2010/main" val="181496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22</a:t>
            </a:fld>
            <a:endParaRPr lang="en-US" dirty="0"/>
          </a:p>
        </p:txBody>
      </p:sp>
    </p:spTree>
    <p:extLst>
      <p:ext uri="{BB962C8B-B14F-4D97-AF65-F5344CB8AC3E}">
        <p14:creationId xmlns:p14="http://schemas.microsoft.com/office/powerpoint/2010/main" val="2189232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23</a:t>
            </a:fld>
            <a:endParaRPr lang="en-US" dirty="0"/>
          </a:p>
        </p:txBody>
      </p:sp>
    </p:spTree>
    <p:extLst>
      <p:ext uri="{BB962C8B-B14F-4D97-AF65-F5344CB8AC3E}">
        <p14:creationId xmlns:p14="http://schemas.microsoft.com/office/powerpoint/2010/main" val="437935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24</a:t>
            </a:fld>
            <a:endParaRPr lang="en-US" dirty="0"/>
          </a:p>
        </p:txBody>
      </p:sp>
    </p:spTree>
    <p:extLst>
      <p:ext uri="{BB962C8B-B14F-4D97-AF65-F5344CB8AC3E}">
        <p14:creationId xmlns:p14="http://schemas.microsoft.com/office/powerpoint/2010/main" val="2821479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25</a:t>
            </a:fld>
            <a:endParaRPr lang="en-US" dirty="0"/>
          </a:p>
        </p:txBody>
      </p:sp>
    </p:spTree>
    <p:extLst>
      <p:ext uri="{BB962C8B-B14F-4D97-AF65-F5344CB8AC3E}">
        <p14:creationId xmlns:p14="http://schemas.microsoft.com/office/powerpoint/2010/main" val="2504760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26</a:t>
            </a:fld>
            <a:endParaRPr lang="en-US" dirty="0"/>
          </a:p>
        </p:txBody>
      </p:sp>
    </p:spTree>
    <p:extLst>
      <p:ext uri="{BB962C8B-B14F-4D97-AF65-F5344CB8AC3E}">
        <p14:creationId xmlns:p14="http://schemas.microsoft.com/office/powerpoint/2010/main" val="863692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27</a:t>
            </a:fld>
            <a:endParaRPr lang="en-US" dirty="0"/>
          </a:p>
        </p:txBody>
      </p:sp>
    </p:spTree>
    <p:extLst>
      <p:ext uri="{BB962C8B-B14F-4D97-AF65-F5344CB8AC3E}">
        <p14:creationId xmlns:p14="http://schemas.microsoft.com/office/powerpoint/2010/main" val="3293986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28</a:t>
            </a:fld>
            <a:endParaRPr lang="en-US" dirty="0"/>
          </a:p>
        </p:txBody>
      </p:sp>
    </p:spTree>
    <p:extLst>
      <p:ext uri="{BB962C8B-B14F-4D97-AF65-F5344CB8AC3E}">
        <p14:creationId xmlns:p14="http://schemas.microsoft.com/office/powerpoint/2010/main" val="4071096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29</a:t>
            </a:fld>
            <a:endParaRPr lang="en-US" dirty="0"/>
          </a:p>
        </p:txBody>
      </p:sp>
    </p:spTree>
    <p:extLst>
      <p:ext uri="{BB962C8B-B14F-4D97-AF65-F5344CB8AC3E}">
        <p14:creationId xmlns:p14="http://schemas.microsoft.com/office/powerpoint/2010/main" val="4071436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3669747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30</a:t>
            </a:fld>
            <a:endParaRPr lang="en-US" dirty="0"/>
          </a:p>
        </p:txBody>
      </p:sp>
    </p:spTree>
    <p:extLst>
      <p:ext uri="{BB962C8B-B14F-4D97-AF65-F5344CB8AC3E}">
        <p14:creationId xmlns:p14="http://schemas.microsoft.com/office/powerpoint/2010/main" val="37425354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31</a:t>
            </a:fld>
            <a:endParaRPr lang="en-US" dirty="0"/>
          </a:p>
        </p:txBody>
      </p:sp>
    </p:spTree>
    <p:extLst>
      <p:ext uri="{BB962C8B-B14F-4D97-AF65-F5344CB8AC3E}">
        <p14:creationId xmlns:p14="http://schemas.microsoft.com/office/powerpoint/2010/main" val="22578886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32</a:t>
            </a:fld>
            <a:endParaRPr lang="en-US" dirty="0"/>
          </a:p>
        </p:txBody>
      </p:sp>
    </p:spTree>
    <p:extLst>
      <p:ext uri="{BB962C8B-B14F-4D97-AF65-F5344CB8AC3E}">
        <p14:creationId xmlns:p14="http://schemas.microsoft.com/office/powerpoint/2010/main" val="3899608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33</a:t>
            </a:fld>
            <a:endParaRPr lang="en-US" dirty="0"/>
          </a:p>
        </p:txBody>
      </p:sp>
    </p:spTree>
    <p:extLst>
      <p:ext uri="{BB962C8B-B14F-4D97-AF65-F5344CB8AC3E}">
        <p14:creationId xmlns:p14="http://schemas.microsoft.com/office/powerpoint/2010/main" val="20015873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34</a:t>
            </a:fld>
            <a:endParaRPr lang="en-US" dirty="0"/>
          </a:p>
        </p:txBody>
      </p:sp>
    </p:spTree>
    <p:extLst>
      <p:ext uri="{BB962C8B-B14F-4D97-AF65-F5344CB8AC3E}">
        <p14:creationId xmlns:p14="http://schemas.microsoft.com/office/powerpoint/2010/main" val="32264310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35</a:t>
            </a:fld>
            <a:endParaRPr lang="en-US" dirty="0"/>
          </a:p>
        </p:txBody>
      </p:sp>
    </p:spTree>
    <p:extLst>
      <p:ext uri="{BB962C8B-B14F-4D97-AF65-F5344CB8AC3E}">
        <p14:creationId xmlns:p14="http://schemas.microsoft.com/office/powerpoint/2010/main" val="8060069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36</a:t>
            </a:fld>
            <a:endParaRPr lang="en-US" dirty="0"/>
          </a:p>
        </p:txBody>
      </p:sp>
    </p:spTree>
    <p:extLst>
      <p:ext uri="{BB962C8B-B14F-4D97-AF65-F5344CB8AC3E}">
        <p14:creationId xmlns:p14="http://schemas.microsoft.com/office/powerpoint/2010/main" val="2185555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37</a:t>
            </a:fld>
            <a:endParaRPr lang="en-US" dirty="0"/>
          </a:p>
        </p:txBody>
      </p:sp>
    </p:spTree>
    <p:extLst>
      <p:ext uri="{BB962C8B-B14F-4D97-AF65-F5344CB8AC3E}">
        <p14:creationId xmlns:p14="http://schemas.microsoft.com/office/powerpoint/2010/main" val="5124656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38</a:t>
            </a:fld>
            <a:endParaRPr lang="en-US" dirty="0"/>
          </a:p>
        </p:txBody>
      </p:sp>
    </p:spTree>
    <p:extLst>
      <p:ext uri="{BB962C8B-B14F-4D97-AF65-F5344CB8AC3E}">
        <p14:creationId xmlns:p14="http://schemas.microsoft.com/office/powerpoint/2010/main" val="2232313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39</a:t>
            </a:fld>
            <a:endParaRPr lang="en-US" dirty="0"/>
          </a:p>
        </p:txBody>
      </p:sp>
    </p:spTree>
    <p:extLst>
      <p:ext uri="{BB962C8B-B14F-4D97-AF65-F5344CB8AC3E}">
        <p14:creationId xmlns:p14="http://schemas.microsoft.com/office/powerpoint/2010/main" val="3950141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40</a:t>
            </a:fld>
            <a:endParaRPr lang="en-US" dirty="0"/>
          </a:p>
        </p:txBody>
      </p:sp>
    </p:spTree>
    <p:extLst>
      <p:ext uri="{BB962C8B-B14F-4D97-AF65-F5344CB8AC3E}">
        <p14:creationId xmlns:p14="http://schemas.microsoft.com/office/powerpoint/2010/main" val="3579151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41</a:t>
            </a:fld>
            <a:endParaRPr lang="en-US" dirty="0"/>
          </a:p>
        </p:txBody>
      </p:sp>
    </p:spTree>
    <p:extLst>
      <p:ext uri="{BB962C8B-B14F-4D97-AF65-F5344CB8AC3E}">
        <p14:creationId xmlns:p14="http://schemas.microsoft.com/office/powerpoint/2010/main" val="4412640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42</a:t>
            </a:fld>
            <a:endParaRPr lang="en-US" dirty="0"/>
          </a:p>
        </p:txBody>
      </p:sp>
    </p:spTree>
    <p:extLst>
      <p:ext uri="{BB962C8B-B14F-4D97-AF65-F5344CB8AC3E}">
        <p14:creationId xmlns:p14="http://schemas.microsoft.com/office/powerpoint/2010/main" val="28327948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43</a:t>
            </a:fld>
            <a:endParaRPr lang="en-US" dirty="0"/>
          </a:p>
        </p:txBody>
      </p:sp>
    </p:spTree>
    <p:extLst>
      <p:ext uri="{BB962C8B-B14F-4D97-AF65-F5344CB8AC3E}">
        <p14:creationId xmlns:p14="http://schemas.microsoft.com/office/powerpoint/2010/main" val="13018379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44</a:t>
            </a:fld>
            <a:endParaRPr lang="en-US" dirty="0"/>
          </a:p>
        </p:txBody>
      </p:sp>
    </p:spTree>
    <p:extLst>
      <p:ext uri="{BB962C8B-B14F-4D97-AF65-F5344CB8AC3E}">
        <p14:creationId xmlns:p14="http://schemas.microsoft.com/office/powerpoint/2010/main" val="31714868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45</a:t>
            </a:fld>
            <a:endParaRPr lang="en-US" dirty="0"/>
          </a:p>
        </p:txBody>
      </p:sp>
    </p:spTree>
    <p:extLst>
      <p:ext uri="{BB962C8B-B14F-4D97-AF65-F5344CB8AC3E}">
        <p14:creationId xmlns:p14="http://schemas.microsoft.com/office/powerpoint/2010/main" val="23885380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46</a:t>
            </a:fld>
            <a:endParaRPr lang="en-US" dirty="0"/>
          </a:p>
        </p:txBody>
      </p:sp>
    </p:spTree>
    <p:extLst>
      <p:ext uri="{BB962C8B-B14F-4D97-AF65-F5344CB8AC3E}">
        <p14:creationId xmlns:p14="http://schemas.microsoft.com/office/powerpoint/2010/main" val="6985583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47</a:t>
            </a:fld>
            <a:endParaRPr lang="en-US" dirty="0"/>
          </a:p>
        </p:txBody>
      </p:sp>
    </p:spTree>
    <p:extLst>
      <p:ext uri="{BB962C8B-B14F-4D97-AF65-F5344CB8AC3E}">
        <p14:creationId xmlns:p14="http://schemas.microsoft.com/office/powerpoint/2010/main" val="24362427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48</a:t>
            </a:fld>
            <a:endParaRPr lang="en-US" dirty="0"/>
          </a:p>
        </p:txBody>
      </p:sp>
    </p:spTree>
    <p:extLst>
      <p:ext uri="{BB962C8B-B14F-4D97-AF65-F5344CB8AC3E}">
        <p14:creationId xmlns:p14="http://schemas.microsoft.com/office/powerpoint/2010/main" val="42919532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49</a:t>
            </a:fld>
            <a:endParaRPr lang="en-US" dirty="0"/>
          </a:p>
        </p:txBody>
      </p:sp>
    </p:spTree>
    <p:extLst>
      <p:ext uri="{BB962C8B-B14F-4D97-AF65-F5344CB8AC3E}">
        <p14:creationId xmlns:p14="http://schemas.microsoft.com/office/powerpoint/2010/main" val="2828190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15392972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50</a:t>
            </a:fld>
            <a:endParaRPr lang="en-US" dirty="0"/>
          </a:p>
        </p:txBody>
      </p:sp>
    </p:spTree>
    <p:extLst>
      <p:ext uri="{BB962C8B-B14F-4D97-AF65-F5344CB8AC3E}">
        <p14:creationId xmlns:p14="http://schemas.microsoft.com/office/powerpoint/2010/main" val="19440092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51</a:t>
            </a:fld>
            <a:endParaRPr lang="en-US" dirty="0"/>
          </a:p>
        </p:txBody>
      </p:sp>
    </p:spTree>
    <p:extLst>
      <p:ext uri="{BB962C8B-B14F-4D97-AF65-F5344CB8AC3E}">
        <p14:creationId xmlns:p14="http://schemas.microsoft.com/office/powerpoint/2010/main" val="23340325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52</a:t>
            </a:fld>
            <a:endParaRPr lang="en-US" dirty="0"/>
          </a:p>
        </p:txBody>
      </p:sp>
    </p:spTree>
    <p:extLst>
      <p:ext uri="{BB962C8B-B14F-4D97-AF65-F5344CB8AC3E}">
        <p14:creationId xmlns:p14="http://schemas.microsoft.com/office/powerpoint/2010/main" val="33802610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53</a:t>
            </a:fld>
            <a:endParaRPr lang="en-US" dirty="0"/>
          </a:p>
        </p:txBody>
      </p:sp>
    </p:spTree>
    <p:extLst>
      <p:ext uri="{BB962C8B-B14F-4D97-AF65-F5344CB8AC3E}">
        <p14:creationId xmlns:p14="http://schemas.microsoft.com/office/powerpoint/2010/main" val="10513225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54</a:t>
            </a:fld>
            <a:endParaRPr lang="en-US" dirty="0"/>
          </a:p>
        </p:txBody>
      </p:sp>
    </p:spTree>
    <p:extLst>
      <p:ext uri="{BB962C8B-B14F-4D97-AF65-F5344CB8AC3E}">
        <p14:creationId xmlns:p14="http://schemas.microsoft.com/office/powerpoint/2010/main" val="9315388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55</a:t>
            </a:fld>
            <a:endParaRPr lang="en-US" dirty="0"/>
          </a:p>
        </p:txBody>
      </p:sp>
    </p:spTree>
    <p:extLst>
      <p:ext uri="{BB962C8B-B14F-4D97-AF65-F5344CB8AC3E}">
        <p14:creationId xmlns:p14="http://schemas.microsoft.com/office/powerpoint/2010/main" val="40448382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56</a:t>
            </a:fld>
            <a:endParaRPr lang="en-US" dirty="0"/>
          </a:p>
        </p:txBody>
      </p:sp>
    </p:spTree>
    <p:extLst>
      <p:ext uri="{BB962C8B-B14F-4D97-AF65-F5344CB8AC3E}">
        <p14:creationId xmlns:p14="http://schemas.microsoft.com/office/powerpoint/2010/main" val="1669105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57</a:t>
            </a:fld>
            <a:endParaRPr lang="en-US" dirty="0"/>
          </a:p>
        </p:txBody>
      </p:sp>
    </p:spTree>
    <p:extLst>
      <p:ext uri="{BB962C8B-B14F-4D97-AF65-F5344CB8AC3E}">
        <p14:creationId xmlns:p14="http://schemas.microsoft.com/office/powerpoint/2010/main" val="41781942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58</a:t>
            </a:fld>
            <a:endParaRPr lang="en-US" dirty="0"/>
          </a:p>
        </p:txBody>
      </p:sp>
    </p:spTree>
    <p:extLst>
      <p:ext uri="{BB962C8B-B14F-4D97-AF65-F5344CB8AC3E}">
        <p14:creationId xmlns:p14="http://schemas.microsoft.com/office/powerpoint/2010/main" val="18438957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59</a:t>
            </a:fld>
            <a:endParaRPr lang="en-US" dirty="0"/>
          </a:p>
        </p:txBody>
      </p:sp>
    </p:spTree>
    <p:extLst>
      <p:ext uri="{BB962C8B-B14F-4D97-AF65-F5344CB8AC3E}">
        <p14:creationId xmlns:p14="http://schemas.microsoft.com/office/powerpoint/2010/main" val="396791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1772151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2215992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2785575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9/20/2024</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9/20/2024</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9/20/2024</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9/20/2024</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9/20/2024</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9/20/2024</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9/20/2024</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smtClean="0"/>
              <a:t>Click to edit Master title style</a:t>
            </a:r>
            <a:endParaRPr lang="en-US"/>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9/20/2024</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9/20/2024</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9/20/2024</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9/20/2024</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9/20/2024</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http://www.crimsonlogic.co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184743" y="1535387"/>
            <a:ext cx="9144000" cy="5262979"/>
          </a:xfrm>
        </p:spPr>
        <p:txBody>
          <a:bodyPr lIns="0" tIns="0" rIns="0" bIns="0" anchor="t">
            <a:spAutoFit/>
          </a:bodyPr>
          <a:lstStyle/>
          <a:p>
            <a:r>
              <a:rPr lang="en-US" b="1" dirty="0" smtClean="0">
                <a:solidFill>
                  <a:schemeClr val="bg1"/>
                </a:solidFill>
              </a:rPr>
              <a:t>Comprehensive SEO Audit &amp; Optimization for Organic Traffic Growth</a:t>
            </a:r>
            <a:r>
              <a:rPr lang="en-US" dirty="0">
                <a:solidFill>
                  <a:schemeClr val="bg1"/>
                </a:solidFill>
              </a:rPr>
              <a:t/>
            </a:r>
            <a:br>
              <a:rPr lang="en-US" dirty="0">
                <a:solidFill>
                  <a:schemeClr val="bg1"/>
                </a:solidFill>
              </a:rPr>
            </a:br>
            <a:r>
              <a:rPr lang="en-US" dirty="0" smtClean="0">
                <a:solidFill>
                  <a:schemeClr val="bg1"/>
                </a:solidFill>
              </a:rPr>
              <a:t/>
            </a:r>
            <a:br>
              <a:rPr lang="en-US" dirty="0" smtClean="0">
                <a:solidFill>
                  <a:schemeClr val="bg1"/>
                </a:solidFill>
              </a:rPr>
            </a:br>
            <a:r>
              <a:rPr lang="en-US" dirty="0" smtClean="0">
                <a:solidFill>
                  <a:schemeClr val="bg1"/>
                </a:solidFill>
              </a:rPr>
              <a:t>- </a:t>
            </a:r>
            <a:r>
              <a:rPr lang="en-US" sz="4000" dirty="0" smtClean="0">
                <a:solidFill>
                  <a:schemeClr val="accent4"/>
                </a:solidFill>
              </a:rPr>
              <a:t>Presented by</a:t>
            </a:r>
            <a:br>
              <a:rPr lang="en-US" sz="4000" dirty="0" smtClean="0">
                <a:solidFill>
                  <a:schemeClr val="accent4"/>
                </a:solidFill>
              </a:rPr>
            </a:br>
            <a:r>
              <a:rPr lang="en-US" sz="4000" dirty="0" smtClean="0">
                <a:solidFill>
                  <a:schemeClr val="accent4"/>
                </a:solidFill>
              </a:rPr>
              <a:t>Shabeeb Althaf M B</a:t>
            </a:r>
            <a:br>
              <a:rPr lang="en-US" sz="4000" dirty="0" smtClean="0">
                <a:solidFill>
                  <a:schemeClr val="accent4"/>
                </a:solidFill>
              </a:rPr>
            </a:br>
            <a:r>
              <a:rPr lang="en-US" sz="4000" dirty="0" smtClean="0">
                <a:solidFill>
                  <a:schemeClr val="accent4"/>
                </a:solidFill>
              </a:rPr>
              <a:t>Batch- MBT8</a:t>
            </a: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 xmlns:adec="http://schemas.microsoft.com/office/drawing/2017/decorative" val="1"/>
              </a:ext>
            </a:extLst>
          </p:cNvPr>
          <p:cNvSpPr/>
          <p:nvPr/>
        </p:nvSpPr>
        <p:spPr>
          <a:xfrm rot="585493">
            <a:off x="9521028" y="159026"/>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 xmlns:adec="http://schemas.microsoft.com/office/drawing/2017/decorative" val="1"/>
              </a:ext>
            </a:extLst>
          </p:cNvPr>
          <p:cNvSpPr/>
          <p:nvPr/>
        </p:nvSpPr>
        <p:spPr>
          <a:xfrm>
            <a:off x="63610" y="4031312"/>
            <a:ext cx="2560320" cy="2767054"/>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78490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035123" y="230510"/>
            <a:ext cx="1803699" cy="584775"/>
          </a:xfrm>
          <a:prstGeom prst="rect">
            <a:avLst/>
          </a:prstGeom>
          <a:noFill/>
        </p:spPr>
        <p:txBody>
          <a:bodyPr wrap="none" rtlCol="0">
            <a:spAutoFit/>
          </a:bodyPr>
          <a:lstStyle/>
          <a:p>
            <a:r>
              <a:rPr lang="en-GB" sz="3200" b="1" u="sng" dirty="0" smtClean="0">
                <a:latin typeface="+mj-lt"/>
              </a:rPr>
              <a:t>Strength</a:t>
            </a:r>
            <a:endParaRPr lang="en-IN" sz="3200" b="1" dirty="0">
              <a:latin typeface="+mj-lt"/>
            </a:endParaRPr>
          </a:p>
        </p:txBody>
      </p:sp>
      <p:sp>
        <p:nvSpPr>
          <p:cNvPr id="16" name="TextBox 15"/>
          <p:cNvSpPr txBox="1"/>
          <p:nvPr/>
        </p:nvSpPr>
        <p:spPr>
          <a:xfrm>
            <a:off x="8105775" y="565935"/>
            <a:ext cx="3857625" cy="5386090"/>
          </a:xfrm>
          <a:prstGeom prst="rect">
            <a:avLst/>
          </a:prstGeom>
          <a:noFill/>
        </p:spPr>
        <p:txBody>
          <a:bodyPr wrap="square" rtlCol="0">
            <a:spAutoFit/>
          </a:bodyPr>
          <a:lstStyle/>
          <a:p>
            <a:r>
              <a:rPr lang="en-GB" b="1" u="sng" dirty="0" smtClean="0"/>
              <a:t>Observation</a:t>
            </a:r>
            <a:r>
              <a:rPr lang="en-GB" b="1" dirty="0" smtClean="0"/>
              <a:t>:</a:t>
            </a:r>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r>
              <a:rPr lang="en-GB" sz="1400" dirty="0" smtClean="0">
                <a:latin typeface="Baskerville Old Face" panose="02020602080505020303" pitchFamily="18" charset="0"/>
              </a:rPr>
              <a:t>It represents </a:t>
            </a:r>
            <a:r>
              <a:rPr lang="en-GB" sz="1400" dirty="0">
                <a:latin typeface="Baskerville Old Face" panose="02020602080505020303" pitchFamily="18" charset="0"/>
              </a:rPr>
              <a:t>a thematic report showcasing various aspects of a website's performance. </a:t>
            </a:r>
            <a:endParaRPr lang="en-GB" sz="1400" dirty="0" smtClean="0">
              <a:latin typeface="Baskerville Old Face" panose="02020602080505020303" pitchFamily="18" charset="0"/>
            </a:endParaRPr>
          </a:p>
          <a:p>
            <a:pPr marL="285750" indent="-285750">
              <a:buFont typeface="Arial" panose="020B0604020202020204" pitchFamily="34" charset="0"/>
              <a:buChar char="•"/>
            </a:pPr>
            <a:endParaRPr lang="en-GB" sz="1400" dirty="0">
              <a:latin typeface="Baskerville Old Face" panose="02020602080505020303" pitchFamily="18" charset="0"/>
            </a:endParaRPr>
          </a:p>
          <a:p>
            <a:pPr marL="285750" indent="-285750">
              <a:buFont typeface="Arial" panose="020B0604020202020204" pitchFamily="34" charset="0"/>
              <a:buChar char="•"/>
            </a:pPr>
            <a:r>
              <a:rPr lang="en-GB" sz="1400" dirty="0" smtClean="0">
                <a:latin typeface="Baskerville Old Face" panose="02020602080505020303" pitchFamily="18" charset="0"/>
              </a:rPr>
              <a:t>The </a:t>
            </a:r>
            <a:r>
              <a:rPr lang="en-GB" sz="1400" dirty="0">
                <a:latin typeface="Baskerville Old Face" panose="02020602080505020303" pitchFamily="18" charset="0"/>
              </a:rPr>
              <a:t>site has excellent crawlability at 100%, indicating that search engines can efficiently navigate its content. </a:t>
            </a:r>
            <a:endParaRPr lang="en-GB" sz="1400" dirty="0" smtClean="0">
              <a:latin typeface="Baskerville Old Face" panose="02020602080505020303" pitchFamily="18" charset="0"/>
            </a:endParaRPr>
          </a:p>
          <a:p>
            <a:pPr marL="285750" indent="-285750">
              <a:buFont typeface="Arial" panose="020B0604020202020204" pitchFamily="34" charset="0"/>
              <a:buChar char="•"/>
            </a:pPr>
            <a:endParaRPr lang="en-GB" sz="1400" dirty="0">
              <a:latin typeface="Baskerville Old Face" panose="02020602080505020303" pitchFamily="18" charset="0"/>
            </a:endParaRPr>
          </a:p>
          <a:p>
            <a:pPr marL="285750" indent="-285750">
              <a:buFont typeface="Arial" panose="020B0604020202020204" pitchFamily="34" charset="0"/>
              <a:buChar char="•"/>
            </a:pPr>
            <a:r>
              <a:rPr lang="en-GB" sz="1400" dirty="0" smtClean="0">
                <a:latin typeface="Baskerville Old Face" panose="02020602080505020303" pitchFamily="18" charset="0"/>
              </a:rPr>
              <a:t>HTTPS </a:t>
            </a:r>
            <a:r>
              <a:rPr lang="en-GB" sz="1400" dirty="0">
                <a:latin typeface="Baskerville Old Face" panose="02020602080505020303" pitchFamily="18" charset="0"/>
              </a:rPr>
              <a:t>security is strong at 99%, ensuring safe user connections. </a:t>
            </a:r>
            <a:endParaRPr lang="en-GB" sz="1400" dirty="0" smtClean="0">
              <a:latin typeface="Baskerville Old Face" panose="02020602080505020303" pitchFamily="18" charset="0"/>
            </a:endParaRPr>
          </a:p>
          <a:p>
            <a:pPr marL="285750" indent="-285750">
              <a:buFont typeface="Arial" panose="020B0604020202020204" pitchFamily="34" charset="0"/>
              <a:buChar char="•"/>
            </a:pPr>
            <a:endParaRPr lang="en-GB" sz="1400" dirty="0">
              <a:latin typeface="Baskerville Old Face" panose="02020602080505020303" pitchFamily="18" charset="0"/>
            </a:endParaRPr>
          </a:p>
          <a:p>
            <a:pPr marL="285750" indent="-285750">
              <a:buFont typeface="Arial" panose="020B0604020202020204" pitchFamily="34" charset="0"/>
              <a:buChar char="•"/>
            </a:pPr>
            <a:r>
              <a:rPr lang="en-GB" sz="1400" dirty="0" smtClean="0">
                <a:latin typeface="Baskerville Old Face" panose="02020602080505020303" pitchFamily="18" charset="0"/>
              </a:rPr>
              <a:t>Internal </a:t>
            </a:r>
            <a:r>
              <a:rPr lang="en-GB" sz="1400" dirty="0">
                <a:latin typeface="Baskerville Old Face" panose="02020602080505020303" pitchFamily="18" charset="0"/>
              </a:rPr>
              <a:t>linking is also robust at 97%, promoting good SEO practices. </a:t>
            </a:r>
            <a:endParaRPr lang="en-GB" sz="1400" dirty="0" smtClean="0">
              <a:latin typeface="Baskerville Old Face" panose="02020602080505020303" pitchFamily="18" charset="0"/>
            </a:endParaRPr>
          </a:p>
          <a:p>
            <a:pPr marL="285750" indent="-285750">
              <a:buFont typeface="Arial" panose="020B0604020202020204" pitchFamily="34" charset="0"/>
              <a:buChar char="•"/>
            </a:pPr>
            <a:endParaRPr lang="en-GB" sz="1400" dirty="0">
              <a:latin typeface="Baskerville Old Face" panose="02020602080505020303" pitchFamily="18" charset="0"/>
            </a:endParaRPr>
          </a:p>
          <a:p>
            <a:pPr marL="285750" indent="-285750">
              <a:buFont typeface="Arial" panose="020B0604020202020204" pitchFamily="34" charset="0"/>
              <a:buChar char="•"/>
            </a:pPr>
            <a:r>
              <a:rPr lang="en-GB" sz="1400" dirty="0" smtClean="0">
                <a:latin typeface="Baskerville Old Face" panose="02020602080505020303" pitchFamily="18" charset="0"/>
              </a:rPr>
              <a:t>Site </a:t>
            </a:r>
            <a:r>
              <a:rPr lang="en-GB" sz="1400" dirty="0">
                <a:latin typeface="Baskerville Old Face" panose="02020602080505020303" pitchFamily="18" charset="0"/>
              </a:rPr>
              <a:t>performance, however, is slightly lower at 94%, suggesting room for optimization</a:t>
            </a:r>
            <a:r>
              <a:rPr lang="en-GB" sz="1400" dirty="0" smtClean="0">
                <a:latin typeface="Baskerville Old Face" panose="02020602080505020303" pitchFamily="18" charset="0"/>
              </a:rPr>
              <a:t>.</a:t>
            </a:r>
          </a:p>
          <a:p>
            <a:pPr marL="285750" indent="-285750">
              <a:buFont typeface="Arial" panose="020B0604020202020204" pitchFamily="34" charset="0"/>
              <a:buChar char="•"/>
            </a:pPr>
            <a:endParaRPr lang="en-GB" sz="1400" dirty="0">
              <a:latin typeface="Baskerville Old Face" panose="02020602080505020303" pitchFamily="18" charset="0"/>
            </a:endParaRPr>
          </a:p>
          <a:p>
            <a:pPr marL="285750" indent="-285750">
              <a:buFont typeface="Arial" panose="020B0604020202020204" pitchFamily="34" charset="0"/>
              <a:buChar char="•"/>
            </a:pPr>
            <a:r>
              <a:rPr lang="en-GB" sz="1400" dirty="0" smtClean="0">
                <a:latin typeface="Baskerville Old Face" panose="02020602080505020303" pitchFamily="18" charset="0"/>
              </a:rPr>
              <a:t>International </a:t>
            </a:r>
            <a:r>
              <a:rPr lang="en-GB" sz="1400" dirty="0">
                <a:latin typeface="Baskerville Old Face" panose="02020602080505020303" pitchFamily="18" charset="0"/>
              </a:rPr>
              <a:t>SEO is not implemented, which may limit the site's reach to global audiences</a:t>
            </a:r>
            <a:r>
              <a:rPr lang="en-GB" sz="1400" dirty="0" smtClean="0">
                <a:latin typeface="Baskerville Old Face" panose="02020602080505020303" pitchFamily="18" charset="0"/>
              </a:rPr>
              <a:t>.</a:t>
            </a:r>
          </a:p>
          <a:p>
            <a:pPr marL="285750" indent="-285750">
              <a:buFont typeface="Arial" panose="020B0604020202020204" pitchFamily="34" charset="0"/>
              <a:buChar char="•"/>
            </a:pPr>
            <a:endParaRPr lang="en-GB" sz="1400" dirty="0">
              <a:latin typeface="Baskerville Old Face" panose="02020602080505020303" pitchFamily="18" charset="0"/>
            </a:endParaRPr>
          </a:p>
          <a:p>
            <a:pPr marL="285750" indent="-285750">
              <a:buFont typeface="Arial" panose="020B0604020202020204" pitchFamily="34" charset="0"/>
              <a:buChar char="•"/>
            </a:pPr>
            <a:r>
              <a:rPr lang="en-GB" sz="1400" dirty="0" smtClean="0">
                <a:latin typeface="Baskerville Old Face" panose="02020602080505020303" pitchFamily="18" charset="0"/>
              </a:rPr>
              <a:t>Core </a:t>
            </a:r>
            <a:r>
              <a:rPr lang="en-GB" sz="1400" dirty="0">
                <a:latin typeface="Baskerville Old Face" panose="02020602080505020303" pitchFamily="18" charset="0"/>
              </a:rPr>
              <a:t>Web Vitals and </a:t>
            </a:r>
            <a:r>
              <a:rPr lang="en-GB" sz="1400" dirty="0" smtClean="0">
                <a:latin typeface="Baskerville Old Face" panose="02020602080505020303" pitchFamily="18" charset="0"/>
              </a:rPr>
              <a:t>mark-up </a:t>
            </a:r>
            <a:r>
              <a:rPr lang="en-GB" sz="1400" dirty="0">
                <a:latin typeface="Baskerville Old Face" panose="02020602080505020303" pitchFamily="18" charset="0"/>
              </a:rPr>
              <a:t>are not fully evaluated, with the latter marked as "n/a." Overall, the site shows strong technical health.</a:t>
            </a:r>
            <a:endParaRPr lang="en-GB" sz="1400" dirty="0" smtClean="0">
              <a:latin typeface="Baskerville Old Face" panose="02020602080505020303" pitchFamily="18" charset="0"/>
            </a:endParaRPr>
          </a:p>
        </p:txBody>
      </p:sp>
      <p:pic>
        <p:nvPicPr>
          <p:cNvPr id="13" name="Picture 12"/>
          <p:cNvPicPr>
            <a:picLocks noChangeAspect="1"/>
          </p:cNvPicPr>
          <p:nvPr/>
        </p:nvPicPr>
        <p:blipFill>
          <a:blip r:embed="rId3"/>
          <a:stretch>
            <a:fillRect/>
          </a:stretch>
        </p:blipFill>
        <p:spPr>
          <a:xfrm>
            <a:off x="107156" y="733957"/>
            <a:ext cx="7958138" cy="3027010"/>
          </a:xfrm>
          <a:prstGeom prst="rect">
            <a:avLst/>
          </a:prstGeom>
        </p:spPr>
      </p:pic>
    </p:spTree>
    <p:extLst>
      <p:ext uri="{BB962C8B-B14F-4D97-AF65-F5344CB8AC3E}">
        <p14:creationId xmlns:p14="http://schemas.microsoft.com/office/powerpoint/2010/main" val="14565557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860195" y="230510"/>
            <a:ext cx="2198038" cy="584775"/>
          </a:xfrm>
          <a:prstGeom prst="rect">
            <a:avLst/>
          </a:prstGeom>
          <a:noFill/>
        </p:spPr>
        <p:txBody>
          <a:bodyPr wrap="none" rtlCol="0">
            <a:spAutoFit/>
          </a:bodyPr>
          <a:lstStyle/>
          <a:p>
            <a:r>
              <a:rPr lang="en-GB" sz="3200" b="1" u="sng" dirty="0" smtClean="0">
                <a:latin typeface="+mj-lt"/>
              </a:rPr>
              <a:t>Weakness</a:t>
            </a:r>
            <a:endParaRPr lang="en-IN" sz="3200" b="1" dirty="0">
              <a:latin typeface="+mj-lt"/>
            </a:endParaRPr>
          </a:p>
        </p:txBody>
      </p:sp>
      <p:sp>
        <p:nvSpPr>
          <p:cNvPr id="16" name="TextBox 15"/>
          <p:cNvSpPr txBox="1"/>
          <p:nvPr/>
        </p:nvSpPr>
        <p:spPr>
          <a:xfrm>
            <a:off x="7819528" y="1033664"/>
            <a:ext cx="3857625" cy="5447645"/>
          </a:xfrm>
          <a:prstGeom prst="rect">
            <a:avLst/>
          </a:prstGeom>
          <a:noFill/>
        </p:spPr>
        <p:txBody>
          <a:bodyPr wrap="square" rtlCol="0">
            <a:spAutoFit/>
          </a:bodyPr>
          <a:lstStyle/>
          <a:p>
            <a:r>
              <a:rPr lang="en-GB" sz="1200" b="1" u="sng" dirty="0" smtClean="0"/>
              <a:t>Observation</a:t>
            </a:r>
            <a:r>
              <a:rPr lang="en-GB" sz="1200" b="1" dirty="0" smtClean="0"/>
              <a:t>:</a:t>
            </a:r>
          </a:p>
          <a:p>
            <a:endParaRPr lang="en-GB" sz="1200" b="1" dirty="0" smtClean="0"/>
          </a:p>
          <a:p>
            <a:pPr marL="285750" indent="-285750">
              <a:buFont typeface="Arial" panose="020B0604020202020204" pitchFamily="34" charset="0"/>
              <a:buChar char="•"/>
            </a:pPr>
            <a:r>
              <a:rPr lang="en-GB" sz="1200" dirty="0">
                <a:latin typeface="Baskerville Old Face" panose="02020602080505020303" pitchFamily="18" charset="0"/>
              </a:rPr>
              <a:t>It provides a clear overview of a website’s diagnostic results, categorized into Errors, Warnings, and Notices and also highlights Key SEO issues on the website, such as too many JavaScript and CSS files, low text-to-HTML ratio, and un-minified JavaScript and CSS files. </a:t>
            </a:r>
          </a:p>
          <a:p>
            <a:endParaRPr lang="en-GB" sz="1200" dirty="0">
              <a:latin typeface="Baskerville Old Face" panose="02020602080505020303" pitchFamily="18" charset="0"/>
            </a:endParaRPr>
          </a:p>
          <a:p>
            <a:pPr marL="285750" indent="-285750">
              <a:buFont typeface="Arial" panose="020B0604020202020204" pitchFamily="34" charset="0"/>
              <a:buChar char="•"/>
            </a:pPr>
            <a:r>
              <a:rPr lang="en-GB" sz="1200" dirty="0" smtClean="0">
                <a:latin typeface="Baskerville Old Face" panose="02020602080505020303" pitchFamily="18" charset="0"/>
              </a:rPr>
              <a:t>It </a:t>
            </a:r>
            <a:r>
              <a:rPr lang="en-GB" sz="1200" dirty="0">
                <a:latin typeface="Baskerville Old Face" panose="02020602080505020303" pitchFamily="18" charset="0"/>
              </a:rPr>
              <a:t>also notes the absence of HSTS support and pages with only one internal link. </a:t>
            </a:r>
            <a:endParaRPr lang="en-GB" sz="1200" dirty="0" smtClean="0">
              <a:latin typeface="Baskerville Old Face" panose="02020602080505020303" pitchFamily="18" charset="0"/>
            </a:endParaRPr>
          </a:p>
          <a:p>
            <a:pPr marL="285750" indent="-285750">
              <a:buFont typeface="Arial" panose="020B0604020202020204" pitchFamily="34" charset="0"/>
              <a:buChar char="•"/>
            </a:pPr>
            <a:endParaRPr lang="en-GB" sz="1200" dirty="0">
              <a:latin typeface="Baskerville Old Face" panose="02020602080505020303" pitchFamily="18" charset="0"/>
            </a:endParaRPr>
          </a:p>
          <a:p>
            <a:pPr marL="285750" indent="-285750">
              <a:buFont typeface="Arial" panose="020B0604020202020204" pitchFamily="34" charset="0"/>
              <a:buChar char="•"/>
            </a:pPr>
            <a:r>
              <a:rPr lang="en-GB" sz="1200" dirty="0" smtClean="0">
                <a:latin typeface="Baskerville Old Face" panose="02020602080505020303" pitchFamily="18" charset="0"/>
              </a:rPr>
              <a:t>Addressing </a:t>
            </a:r>
            <a:r>
              <a:rPr lang="en-GB" sz="1200" dirty="0">
                <a:latin typeface="Baskerville Old Face" panose="02020602080505020303" pitchFamily="18" charset="0"/>
              </a:rPr>
              <a:t>these issues can significantly improve the site’s performance and security. </a:t>
            </a:r>
            <a:endParaRPr lang="en-GB" sz="1200" dirty="0" smtClean="0">
              <a:latin typeface="Baskerville Old Face" panose="02020602080505020303" pitchFamily="18" charset="0"/>
            </a:endParaRPr>
          </a:p>
          <a:p>
            <a:endParaRPr lang="en-GB" sz="1200" dirty="0">
              <a:latin typeface="Baskerville Old Face" panose="02020602080505020303" pitchFamily="18" charset="0"/>
            </a:endParaRPr>
          </a:p>
          <a:p>
            <a:pPr marL="285750" indent="-285750">
              <a:buFont typeface="Arial" panose="020B0604020202020204" pitchFamily="34" charset="0"/>
              <a:buChar char="•"/>
            </a:pPr>
            <a:r>
              <a:rPr lang="en-GB" sz="1200" dirty="0" smtClean="0">
                <a:latin typeface="Baskerville Old Face" panose="02020602080505020303" pitchFamily="18" charset="0"/>
              </a:rPr>
              <a:t>Impressively</a:t>
            </a:r>
            <a:r>
              <a:rPr lang="en-GB" sz="1200" dirty="0">
                <a:latin typeface="Baskerville Old Face" panose="02020602080505020303" pitchFamily="18" charset="0"/>
              </a:rPr>
              <a:t>, there are no Errors, indicating a stable system. </a:t>
            </a:r>
            <a:endParaRPr lang="en-GB" sz="1200" dirty="0" smtClean="0">
              <a:latin typeface="Baskerville Old Face" panose="02020602080505020303" pitchFamily="18" charset="0"/>
            </a:endParaRPr>
          </a:p>
          <a:p>
            <a:pPr marL="285750" indent="-285750">
              <a:buFont typeface="Arial" panose="020B0604020202020204" pitchFamily="34" charset="0"/>
              <a:buChar char="•"/>
            </a:pPr>
            <a:endParaRPr lang="en-GB" sz="1200" dirty="0">
              <a:latin typeface="Baskerville Old Face" panose="02020602080505020303" pitchFamily="18" charset="0"/>
            </a:endParaRPr>
          </a:p>
          <a:p>
            <a:pPr marL="285750" indent="-285750">
              <a:buFont typeface="Arial" panose="020B0604020202020204" pitchFamily="34" charset="0"/>
              <a:buChar char="•"/>
            </a:pPr>
            <a:r>
              <a:rPr lang="en-GB" sz="1200" dirty="0" smtClean="0">
                <a:latin typeface="Baskerville Old Face" panose="02020602080505020303" pitchFamily="18" charset="0"/>
              </a:rPr>
              <a:t>However</a:t>
            </a:r>
            <a:r>
              <a:rPr lang="en-GB" sz="1200" dirty="0">
                <a:latin typeface="Baskerville Old Face" panose="02020602080505020303" pitchFamily="18" charset="0"/>
              </a:rPr>
              <a:t>, the 20 Warnings suggest areas that need attention to prevent potential issues. </a:t>
            </a:r>
            <a:endParaRPr lang="en-GB" sz="1200" dirty="0" smtClean="0">
              <a:latin typeface="Baskerville Old Face" panose="02020602080505020303" pitchFamily="18" charset="0"/>
            </a:endParaRPr>
          </a:p>
          <a:p>
            <a:pPr marL="285750" indent="-285750">
              <a:buFont typeface="Arial" panose="020B0604020202020204" pitchFamily="34" charset="0"/>
              <a:buChar char="•"/>
            </a:pPr>
            <a:endParaRPr lang="en-GB" sz="1200" dirty="0">
              <a:latin typeface="Baskerville Old Face" panose="02020602080505020303" pitchFamily="18" charset="0"/>
            </a:endParaRPr>
          </a:p>
          <a:p>
            <a:pPr marL="285750" indent="-285750">
              <a:buFont typeface="Arial" panose="020B0604020202020204" pitchFamily="34" charset="0"/>
              <a:buChar char="•"/>
            </a:pPr>
            <a:r>
              <a:rPr lang="en-GB" sz="1200" dirty="0" smtClean="0">
                <a:latin typeface="Baskerville Old Face" panose="02020602080505020303" pitchFamily="18" charset="0"/>
              </a:rPr>
              <a:t>The </a:t>
            </a:r>
            <a:r>
              <a:rPr lang="en-GB" sz="1200" dirty="0">
                <a:latin typeface="Baskerville Old Face" panose="02020602080505020303" pitchFamily="18" charset="0"/>
              </a:rPr>
              <a:t>3 Notices are minor recommendations for best practices. </a:t>
            </a:r>
            <a:endParaRPr lang="en-GB" sz="1200" dirty="0" smtClean="0">
              <a:latin typeface="Baskerville Old Face" panose="02020602080505020303" pitchFamily="18" charset="0"/>
            </a:endParaRPr>
          </a:p>
          <a:p>
            <a:pPr marL="285750" indent="-285750">
              <a:buFont typeface="Arial" panose="020B0604020202020204" pitchFamily="34" charset="0"/>
              <a:buChar char="•"/>
            </a:pPr>
            <a:endParaRPr lang="en-GB" sz="1200" dirty="0">
              <a:latin typeface="Baskerville Old Face" panose="02020602080505020303" pitchFamily="18" charset="0"/>
            </a:endParaRPr>
          </a:p>
          <a:p>
            <a:pPr marL="285750" indent="-285750">
              <a:buFont typeface="Arial" panose="020B0604020202020204" pitchFamily="34" charset="0"/>
              <a:buChar char="•"/>
            </a:pPr>
            <a:r>
              <a:rPr lang="en-GB" sz="1200" dirty="0" smtClean="0">
                <a:latin typeface="Baskerville Old Face" panose="02020602080505020303" pitchFamily="18" charset="0"/>
              </a:rPr>
              <a:t>The </a:t>
            </a:r>
            <a:r>
              <a:rPr lang="en-GB" sz="1200" dirty="0">
                <a:latin typeface="Baskerville Old Face" panose="02020602080505020303" pitchFamily="18" charset="0"/>
              </a:rPr>
              <a:t>color-coded bars and numerical values make it easy to understand the distribution and severity of these issues. This visual summary is particularly useful for developers and system administrators to quickly assess and prioritize their tasks, ensuring the website remains efficient and secure. </a:t>
            </a:r>
            <a:endParaRPr lang="en-GB" sz="1200" dirty="0" smtClean="0">
              <a:latin typeface="Baskerville Old Face" panose="02020602080505020303" pitchFamily="18" charset="0"/>
            </a:endParaRPr>
          </a:p>
        </p:txBody>
      </p:sp>
      <p:pic>
        <p:nvPicPr>
          <p:cNvPr id="3" name="Picture 2"/>
          <p:cNvPicPr>
            <a:picLocks noChangeAspect="1"/>
          </p:cNvPicPr>
          <p:nvPr/>
        </p:nvPicPr>
        <p:blipFill>
          <a:blip r:embed="rId3"/>
          <a:stretch>
            <a:fillRect/>
          </a:stretch>
        </p:blipFill>
        <p:spPr>
          <a:xfrm>
            <a:off x="228600" y="939402"/>
            <a:ext cx="7269480" cy="1880324"/>
          </a:xfrm>
          <a:prstGeom prst="rect">
            <a:avLst/>
          </a:prstGeom>
        </p:spPr>
      </p:pic>
      <p:pic>
        <p:nvPicPr>
          <p:cNvPr id="9" name="Picture 8"/>
          <p:cNvPicPr>
            <a:picLocks noChangeAspect="1"/>
          </p:cNvPicPr>
          <p:nvPr/>
        </p:nvPicPr>
        <p:blipFill>
          <a:blip r:embed="rId4"/>
          <a:stretch>
            <a:fillRect/>
          </a:stretch>
        </p:blipFill>
        <p:spPr>
          <a:xfrm>
            <a:off x="149088" y="2863323"/>
            <a:ext cx="7348992" cy="2059388"/>
          </a:xfrm>
          <a:prstGeom prst="rect">
            <a:avLst/>
          </a:prstGeom>
        </p:spPr>
      </p:pic>
      <p:pic>
        <p:nvPicPr>
          <p:cNvPr id="12" name="Picture 11"/>
          <p:cNvPicPr>
            <a:picLocks noChangeAspect="1"/>
          </p:cNvPicPr>
          <p:nvPr/>
        </p:nvPicPr>
        <p:blipFill>
          <a:blip r:embed="rId5"/>
          <a:stretch>
            <a:fillRect/>
          </a:stretch>
        </p:blipFill>
        <p:spPr>
          <a:xfrm>
            <a:off x="188844" y="4966309"/>
            <a:ext cx="7309236" cy="1809991"/>
          </a:xfrm>
          <a:prstGeom prst="rect">
            <a:avLst/>
          </a:prstGeom>
        </p:spPr>
      </p:pic>
    </p:spTree>
    <p:extLst>
      <p:ext uri="{BB962C8B-B14F-4D97-AF65-F5344CB8AC3E}">
        <p14:creationId xmlns:p14="http://schemas.microsoft.com/office/powerpoint/2010/main" val="4221662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3"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Keyword Research</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1831182" y="2333832"/>
            <a:ext cx="1371600" cy="492443"/>
          </a:xfrm>
          <a:prstGeom prst="rect">
            <a:avLst/>
          </a:prstGeom>
        </p:spPr>
        <p:txBody>
          <a:bodyPr wrap="square" lIns="0" tIns="0" rIns="0" bIns="0" anchor="ctr">
            <a:spAutoFit/>
          </a:bodyPr>
          <a:lstStyle/>
          <a:p>
            <a:pPr algn="ctr"/>
            <a:r>
              <a:rPr lang="en-US" sz="1600" dirty="0">
                <a:solidFill>
                  <a:schemeClr val="bg1"/>
                </a:solidFill>
              </a:rPr>
              <a:t>Management Objectives</a:t>
            </a:r>
          </a:p>
        </p:txBody>
      </p: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82" name="Rectangle 81">
            <a:extLst>
              <a:ext uri="{FF2B5EF4-FFF2-40B4-BE49-F238E27FC236}">
                <a16:creationId xmlns:a16="http://schemas.microsoft.com/office/drawing/2014/main" id="{9771041D-83B6-4693-BC25-25AABB3CE3BF}"/>
              </a:ext>
            </a:extLst>
          </p:cNvPr>
          <p:cNvSpPr/>
          <p:nvPr/>
        </p:nvSpPr>
        <p:spPr>
          <a:xfrm>
            <a:off x="4217194" y="3476343"/>
            <a:ext cx="1371600" cy="492443"/>
          </a:xfrm>
          <a:prstGeom prst="rect">
            <a:avLst/>
          </a:prstGeom>
        </p:spPr>
        <p:txBody>
          <a:bodyPr wrap="square" lIns="0" tIns="0" rIns="0" bIns="0" anchor="ctr">
            <a:spAutoFit/>
          </a:bodyPr>
          <a:lstStyle/>
          <a:p>
            <a:pPr algn="ctr"/>
            <a:r>
              <a:rPr lang="en-US" sz="1600" dirty="0">
                <a:solidFill>
                  <a:schemeClr val="bg1"/>
                </a:solidFill>
              </a:rPr>
              <a:t>Project Objectives</a:t>
            </a:r>
          </a:p>
        </p:txBody>
      </p:sp>
      <p:sp>
        <p:nvSpPr>
          <p:cNvPr id="83" name="Rectangle 82">
            <a:extLst>
              <a:ext uri="{FF2B5EF4-FFF2-40B4-BE49-F238E27FC236}">
                <a16:creationId xmlns:a16="http://schemas.microsoft.com/office/drawing/2014/main" id="{9F6EE26A-3174-49AD-900E-08C045755F3C}"/>
              </a:ext>
            </a:extLst>
          </p:cNvPr>
          <p:cNvSpPr/>
          <p:nvPr/>
        </p:nvSpPr>
        <p:spPr>
          <a:xfrm>
            <a:off x="6607968" y="3476343"/>
            <a:ext cx="1371600" cy="492443"/>
          </a:xfrm>
          <a:prstGeom prst="rect">
            <a:avLst/>
          </a:prstGeom>
        </p:spPr>
        <p:txBody>
          <a:bodyPr wrap="square" lIns="0" tIns="0" rIns="0" bIns="0" anchor="ctr">
            <a:spAutoFit/>
          </a:bodyPr>
          <a:lstStyle/>
          <a:p>
            <a:pPr algn="ctr"/>
            <a:r>
              <a:rPr lang="en-US" sz="1600" dirty="0">
                <a:solidFill>
                  <a:schemeClr val="bg1"/>
                </a:solidFill>
              </a:rPr>
              <a:t>Implementation Plan</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2" name="TextBox 1"/>
          <p:cNvSpPr txBox="1"/>
          <p:nvPr/>
        </p:nvSpPr>
        <p:spPr>
          <a:xfrm>
            <a:off x="344694" y="2139384"/>
            <a:ext cx="11677678" cy="1908215"/>
          </a:xfrm>
          <a:prstGeom prst="rect">
            <a:avLst/>
          </a:prstGeom>
          <a:noFill/>
        </p:spPr>
        <p:txBody>
          <a:bodyPr wrap="square" rtlCol="0">
            <a:spAutoFit/>
          </a:bodyPr>
          <a:lstStyle/>
          <a:p>
            <a:r>
              <a:rPr lang="en-GB" b="1" u="sng" dirty="0"/>
              <a:t>Keyword Research</a:t>
            </a:r>
            <a:r>
              <a:rPr lang="en-GB" b="1" u="sng" dirty="0" smtClean="0"/>
              <a:t>:</a:t>
            </a:r>
          </a:p>
          <a:p>
            <a:endParaRPr lang="en-GB" sz="1400" dirty="0"/>
          </a:p>
          <a:p>
            <a:pPr marL="285750" indent="-285750" fontAlgn="base">
              <a:buFont typeface="Arial" panose="020B0604020202020204" pitchFamily="34" charset="0"/>
              <a:buChar char="•"/>
            </a:pPr>
            <a:r>
              <a:rPr lang="en-GB" dirty="0" smtClean="0"/>
              <a:t>Identify </a:t>
            </a:r>
            <a:r>
              <a:rPr lang="en-GB" dirty="0"/>
              <a:t>relevant keywords with high search volume and low competition for the selected company products or services</a:t>
            </a:r>
            <a:r>
              <a:rPr lang="en-GB" dirty="0" smtClean="0"/>
              <a:t>.</a:t>
            </a:r>
          </a:p>
          <a:p>
            <a:pPr marL="285750" indent="-285750" fontAlgn="base">
              <a:buFont typeface="Arial" panose="020B0604020202020204" pitchFamily="34" charset="0"/>
              <a:buChar char="•"/>
            </a:pPr>
            <a:endParaRPr lang="en-GB" dirty="0"/>
          </a:p>
          <a:p>
            <a:pPr marL="285750" indent="-285750" fontAlgn="base">
              <a:buFont typeface="Arial" panose="020B0604020202020204" pitchFamily="34" charset="0"/>
              <a:buChar char="•"/>
            </a:pPr>
            <a:r>
              <a:rPr lang="en-GB" dirty="0" err="1"/>
              <a:t>Analyze</a:t>
            </a:r>
            <a:r>
              <a:rPr lang="en-GB" dirty="0"/>
              <a:t> competitor keywords and strategies for the selected company website.</a:t>
            </a:r>
          </a:p>
          <a:p>
            <a:endParaRPr lang="en-IN" sz="1400" b="1" u="sng" dirty="0"/>
          </a:p>
        </p:txBody>
      </p:sp>
    </p:spTree>
    <p:extLst>
      <p:ext uri="{BB962C8B-B14F-4D97-AF65-F5344CB8AC3E}">
        <p14:creationId xmlns:p14="http://schemas.microsoft.com/office/powerpoint/2010/main" val="3926298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141779" y="230510"/>
            <a:ext cx="3908442" cy="584775"/>
          </a:xfrm>
          <a:prstGeom prst="rect">
            <a:avLst/>
          </a:prstGeom>
          <a:noFill/>
        </p:spPr>
        <p:txBody>
          <a:bodyPr wrap="none" rtlCol="0">
            <a:spAutoFit/>
          </a:bodyPr>
          <a:lstStyle/>
          <a:p>
            <a:r>
              <a:rPr lang="en-GB" sz="3200" b="1" u="sng" dirty="0" smtClean="0">
                <a:latin typeface="+mj-lt"/>
              </a:rPr>
              <a:t>Keyword Research</a:t>
            </a:r>
            <a:endParaRPr lang="en-IN" sz="3200" b="1" dirty="0">
              <a:latin typeface="+mj-lt"/>
            </a:endParaRPr>
          </a:p>
        </p:txBody>
      </p:sp>
      <p:sp>
        <p:nvSpPr>
          <p:cNvPr id="16" name="TextBox 15"/>
          <p:cNvSpPr txBox="1"/>
          <p:nvPr/>
        </p:nvSpPr>
        <p:spPr>
          <a:xfrm>
            <a:off x="8105775" y="815285"/>
            <a:ext cx="3772406" cy="7048083"/>
          </a:xfrm>
          <a:prstGeom prst="rect">
            <a:avLst/>
          </a:prstGeom>
          <a:noFill/>
        </p:spPr>
        <p:txBody>
          <a:bodyPr wrap="square" rtlCol="0">
            <a:spAutoFit/>
          </a:bodyPr>
          <a:lstStyle/>
          <a:p>
            <a:r>
              <a:rPr lang="en-GB" sz="1600" b="1" u="sng" dirty="0" smtClean="0"/>
              <a:t>Observation</a:t>
            </a:r>
            <a:r>
              <a:rPr lang="en-GB" sz="1600" b="1" dirty="0" smtClean="0"/>
              <a:t>:</a:t>
            </a:r>
          </a:p>
          <a:p>
            <a:endParaRPr lang="en-GB" sz="1600" b="1" dirty="0" smtClean="0"/>
          </a:p>
          <a:p>
            <a:pPr marL="171450" indent="-171450">
              <a:buFont typeface="Arial" panose="020B0604020202020204" pitchFamily="34" charset="0"/>
              <a:buChar char="•"/>
            </a:pPr>
            <a:r>
              <a:rPr lang="en-GB" sz="1200" dirty="0">
                <a:latin typeface="Baskerville Old Face" panose="02020602080505020303" pitchFamily="18" charset="0"/>
              </a:rPr>
              <a:t>This </a:t>
            </a:r>
            <a:r>
              <a:rPr lang="en-GB" sz="1200" dirty="0" smtClean="0">
                <a:latin typeface="Baskerville Old Face" panose="02020602080505020303" pitchFamily="18" charset="0"/>
              </a:rPr>
              <a:t>image shows the top keywords that has been used by the Company.</a:t>
            </a: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a:latin typeface="Baskerville Old Face" panose="02020602080505020303" pitchFamily="18" charset="0"/>
              </a:rPr>
              <a:t>Helps businesses understand what their target audience is searching for, enabling content creation that matches user intent and drives traffic</a:t>
            </a:r>
            <a:r>
              <a:rPr lang="en-GB" sz="1200" dirty="0" smtClean="0">
                <a:latin typeface="Baskerville Old Face" panose="02020602080505020303" pitchFamily="18" charset="0"/>
              </a:rPr>
              <a:t>.</a:t>
            </a: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smtClean="0">
                <a:latin typeface="Baskerville Old Face" panose="02020602080505020303" pitchFamily="18" charset="0"/>
              </a:rPr>
              <a:t>Tools for Research: Google Keyword Planner, </a:t>
            </a:r>
            <a:r>
              <a:rPr lang="en-GB" sz="1200" dirty="0" err="1" smtClean="0">
                <a:latin typeface="Baskerville Old Face" panose="02020602080505020303" pitchFamily="18" charset="0"/>
              </a:rPr>
              <a:t>Semrush</a:t>
            </a:r>
            <a:r>
              <a:rPr lang="en-GB" sz="1200" dirty="0" smtClean="0">
                <a:latin typeface="Baskerville Old Face" panose="02020602080505020303" pitchFamily="18" charset="0"/>
              </a:rPr>
              <a:t>, SEO </a:t>
            </a:r>
            <a:r>
              <a:rPr lang="en-GB" sz="1200" dirty="0" err="1" smtClean="0">
                <a:latin typeface="Baskerville Old Face" panose="02020602080505020303" pitchFamily="18" charset="0"/>
              </a:rPr>
              <a:t>Optimer</a:t>
            </a:r>
            <a:r>
              <a:rPr lang="en-GB" sz="1200" dirty="0" smtClean="0">
                <a:latin typeface="Baskerville Old Face" panose="02020602080505020303" pitchFamily="18" charset="0"/>
              </a:rPr>
              <a:t> and </a:t>
            </a:r>
            <a:r>
              <a:rPr lang="en-GB" sz="1200" dirty="0" err="1" smtClean="0">
                <a:latin typeface="Baskerville Old Face" panose="02020602080505020303" pitchFamily="18" charset="0"/>
              </a:rPr>
              <a:t>Ubersuggest</a:t>
            </a:r>
            <a:r>
              <a:rPr lang="en-GB" sz="1200" dirty="0" smtClean="0">
                <a:latin typeface="Baskerville Old Face" panose="02020602080505020303" pitchFamily="18" charset="0"/>
              </a:rPr>
              <a:t>.</a:t>
            </a: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smtClean="0">
                <a:latin typeface="Baskerville Old Face" panose="02020602080505020303" pitchFamily="18" charset="0"/>
              </a:rPr>
              <a:t>Two types of Keywords has been used:</a:t>
            </a: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smtClean="0">
                <a:latin typeface="Baskerville Old Face" panose="02020602080505020303" pitchFamily="18" charset="0"/>
              </a:rPr>
              <a:t>Short-Tail Keywords with 1-2 words phrases with high search volume and Long-Tail Keywords with longer specific phrases with lower </a:t>
            </a:r>
            <a:r>
              <a:rPr lang="en-GB" sz="1200" dirty="0" err="1" smtClean="0">
                <a:latin typeface="Baskerville Old Face" panose="02020602080505020303" pitchFamily="18" charset="0"/>
              </a:rPr>
              <a:t>competiton</a:t>
            </a:r>
            <a:r>
              <a:rPr lang="en-GB" sz="1200" dirty="0" smtClean="0">
                <a:latin typeface="Baskerville Old Face" panose="02020602080505020303" pitchFamily="18" charset="0"/>
              </a:rPr>
              <a:t> but more target intended.</a:t>
            </a: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a:latin typeface="Baskerville Old Face" panose="02020602080505020303" pitchFamily="18" charset="0"/>
              </a:rPr>
              <a:t>Incorporating keywords into title tags, meta descriptions, headings, and body content to improve organic search ranking</a:t>
            </a:r>
            <a:r>
              <a:rPr lang="en-GB" sz="1200" dirty="0" smtClean="0">
                <a:latin typeface="Baskerville Old Face" panose="02020602080505020303" pitchFamily="18" charset="0"/>
              </a:rPr>
              <a:t>.</a:t>
            </a: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a:latin typeface="Baskerville Old Face" panose="02020602080505020303" pitchFamily="18" charset="0"/>
              </a:rPr>
              <a:t>Keyword research is an ongoing process; search trends change, and keywords need to be adjusted to maintain relevance</a:t>
            </a:r>
            <a:r>
              <a:rPr lang="en-GB" sz="1200" dirty="0" smtClean="0">
                <a:latin typeface="Baskerville Old Face" panose="02020602080505020303" pitchFamily="18" charset="0"/>
              </a:rPr>
              <a:t>.</a:t>
            </a: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a:latin typeface="Baskerville Old Face" panose="02020602080505020303" pitchFamily="18" charset="0"/>
              </a:rPr>
              <a:t>Identifying which keywords competitors are ranking for and using them to inform your own strategy. </a:t>
            </a:r>
            <a:endParaRPr lang="en-GB" sz="1200" dirty="0" smtClean="0">
              <a:latin typeface="Baskerville Old Face" panose="02020602080505020303" pitchFamily="18" charset="0"/>
            </a:endParaRP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err="1" smtClean="0">
                <a:latin typeface="Baskerville Old Face" panose="02020602080505020303" pitchFamily="18" charset="0"/>
              </a:rPr>
              <a:t>Analyzing</a:t>
            </a:r>
            <a:r>
              <a:rPr lang="en-GB" sz="1200" dirty="0" smtClean="0">
                <a:latin typeface="Baskerville Old Face" panose="02020602080505020303" pitchFamily="18" charset="0"/>
              </a:rPr>
              <a:t> </a:t>
            </a:r>
            <a:r>
              <a:rPr lang="en-GB" sz="1200" dirty="0">
                <a:latin typeface="Baskerville Old Face" panose="02020602080505020303" pitchFamily="18" charset="0"/>
              </a:rPr>
              <a:t>seasonal trends and emerging terms to stay ahead of competitors and capitalize on search spikes.</a:t>
            </a:r>
            <a:endParaRPr lang="en-GB" sz="1200" dirty="0" smtClean="0">
              <a:latin typeface="Baskerville Old Face" panose="02020602080505020303" pitchFamily="18" charset="0"/>
            </a:endParaRPr>
          </a:p>
          <a:p>
            <a:pPr marL="171450" indent="-171450">
              <a:buFont typeface="Arial" panose="020B0604020202020204" pitchFamily="34" charset="0"/>
              <a:buChar char="•"/>
            </a:pPr>
            <a:endParaRPr lang="en-GB" sz="1200" dirty="0">
              <a:latin typeface="Baskerville Old Face" panose="02020602080505020303" pitchFamily="18" charset="0"/>
            </a:endParaRPr>
          </a:p>
          <a:p>
            <a:r>
              <a:rPr lang="en-GB" sz="1200" dirty="0">
                <a:latin typeface="Baskerville Old Face" panose="02020602080505020303" pitchFamily="18" charset="0"/>
              </a:rPr>
              <a:t> </a:t>
            </a:r>
            <a:r>
              <a:rPr lang="en-GB" sz="1200" dirty="0" smtClean="0">
                <a:latin typeface="Baskerville Old Face" panose="02020602080505020303" pitchFamily="18" charset="0"/>
              </a:rPr>
              <a:t>   </a:t>
            </a:r>
            <a:endParaRPr lang="en-GB" sz="1200" dirty="0">
              <a:latin typeface="Baskerville Old Face" panose="02020602080505020303" pitchFamily="18" charset="0"/>
            </a:endParaRPr>
          </a:p>
          <a:p>
            <a:pPr marL="171450" indent="-171450">
              <a:buFont typeface="Arial" panose="020B0604020202020204" pitchFamily="34" charset="0"/>
              <a:buChar char="•"/>
            </a:pPr>
            <a:endParaRPr lang="en-GB" sz="1200" dirty="0" smtClean="0">
              <a:latin typeface="Baskerville Old Face" panose="02020602080505020303" pitchFamily="18" charset="0"/>
            </a:endParaRPr>
          </a:p>
          <a:p>
            <a:pPr marL="171450" indent="-171450">
              <a:buFont typeface="Arial" panose="020B0604020202020204" pitchFamily="34" charset="0"/>
              <a:buChar char="•"/>
            </a:pPr>
            <a:endParaRPr lang="en-GB" sz="1200" dirty="0" smtClean="0">
              <a:latin typeface="Baskerville Old Face" panose="02020602080505020303" pitchFamily="18" charset="0"/>
            </a:endParaRPr>
          </a:p>
          <a:p>
            <a:pPr marL="171450" indent="-171450">
              <a:buFont typeface="Arial" panose="020B0604020202020204" pitchFamily="34" charset="0"/>
              <a:buChar char="•"/>
            </a:pPr>
            <a:endParaRPr lang="en-GB" sz="1200" dirty="0">
              <a:latin typeface="Baskerville Old Face" panose="02020602080505020303" pitchFamily="18" charset="0"/>
            </a:endParaRPr>
          </a:p>
        </p:txBody>
      </p:sp>
      <p:pic>
        <p:nvPicPr>
          <p:cNvPr id="7" name="Picture 6"/>
          <p:cNvPicPr>
            <a:picLocks noChangeAspect="1"/>
          </p:cNvPicPr>
          <p:nvPr/>
        </p:nvPicPr>
        <p:blipFill>
          <a:blip r:embed="rId3"/>
          <a:stretch>
            <a:fillRect/>
          </a:stretch>
        </p:blipFill>
        <p:spPr>
          <a:xfrm>
            <a:off x="135389" y="815285"/>
            <a:ext cx="7736402" cy="2775082"/>
          </a:xfrm>
          <a:prstGeom prst="rect">
            <a:avLst/>
          </a:prstGeom>
        </p:spPr>
      </p:pic>
      <p:pic>
        <p:nvPicPr>
          <p:cNvPr id="9" name="Picture 8"/>
          <p:cNvPicPr>
            <a:picLocks noChangeAspect="1"/>
          </p:cNvPicPr>
          <p:nvPr/>
        </p:nvPicPr>
        <p:blipFill>
          <a:blip r:embed="rId4"/>
          <a:stretch>
            <a:fillRect/>
          </a:stretch>
        </p:blipFill>
        <p:spPr>
          <a:xfrm>
            <a:off x="135389" y="3693734"/>
            <a:ext cx="7736402" cy="3048971"/>
          </a:xfrm>
          <a:prstGeom prst="rect">
            <a:avLst/>
          </a:prstGeom>
        </p:spPr>
      </p:pic>
    </p:spTree>
    <p:extLst>
      <p:ext uri="{BB962C8B-B14F-4D97-AF65-F5344CB8AC3E}">
        <p14:creationId xmlns:p14="http://schemas.microsoft.com/office/powerpoint/2010/main" val="28738568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141779" y="230510"/>
            <a:ext cx="3908442" cy="584775"/>
          </a:xfrm>
          <a:prstGeom prst="rect">
            <a:avLst/>
          </a:prstGeom>
          <a:noFill/>
        </p:spPr>
        <p:txBody>
          <a:bodyPr wrap="none" rtlCol="0">
            <a:spAutoFit/>
          </a:bodyPr>
          <a:lstStyle/>
          <a:p>
            <a:r>
              <a:rPr lang="en-GB" sz="3200" b="1" u="sng" dirty="0" smtClean="0">
                <a:latin typeface="+mj-lt"/>
              </a:rPr>
              <a:t>Keyword Research</a:t>
            </a:r>
            <a:endParaRPr lang="en-IN" sz="3200" b="1" dirty="0">
              <a:latin typeface="+mj-lt"/>
            </a:endParaRPr>
          </a:p>
        </p:txBody>
      </p:sp>
      <p:sp>
        <p:nvSpPr>
          <p:cNvPr id="16" name="TextBox 15"/>
          <p:cNvSpPr txBox="1"/>
          <p:nvPr/>
        </p:nvSpPr>
        <p:spPr>
          <a:xfrm>
            <a:off x="9183756" y="890541"/>
            <a:ext cx="2724089" cy="5324535"/>
          </a:xfrm>
          <a:prstGeom prst="rect">
            <a:avLst/>
          </a:prstGeom>
          <a:noFill/>
        </p:spPr>
        <p:txBody>
          <a:bodyPr wrap="square" rtlCol="0">
            <a:spAutoFit/>
          </a:bodyPr>
          <a:lstStyle/>
          <a:p>
            <a:r>
              <a:rPr lang="en-GB" sz="1600" b="1" u="sng" dirty="0" smtClean="0"/>
              <a:t>Observation</a:t>
            </a:r>
            <a:r>
              <a:rPr lang="en-GB" sz="1600" b="1" dirty="0" smtClean="0"/>
              <a:t>:</a:t>
            </a:r>
          </a:p>
          <a:p>
            <a:pPr marL="171450" indent="-171450">
              <a:buFont typeface="Arial" panose="020B0604020202020204" pitchFamily="34" charset="0"/>
              <a:buChar char="•"/>
            </a:pPr>
            <a:endParaRPr lang="en-GB" sz="1200" b="1" dirty="0" smtClean="0"/>
          </a:p>
          <a:p>
            <a:pPr marL="285750" indent="-285750">
              <a:buFont typeface="Arial" panose="020B0604020202020204" pitchFamily="34" charset="0"/>
              <a:buChar char="•"/>
            </a:pPr>
            <a:r>
              <a:rPr lang="en-GB" sz="1200" dirty="0">
                <a:latin typeface="Baskerville Old Face" panose="02020602080505020303" pitchFamily="18" charset="0"/>
              </a:rPr>
              <a:t>This image </a:t>
            </a:r>
            <a:r>
              <a:rPr lang="en-GB" sz="1200" dirty="0" smtClean="0">
                <a:latin typeface="Baskerville Old Face" panose="02020602080505020303" pitchFamily="18" charset="0"/>
              </a:rPr>
              <a:t>shows a detailed traffic </a:t>
            </a:r>
            <a:r>
              <a:rPr lang="en-GB" sz="1200" dirty="0">
                <a:latin typeface="Baskerville Old Face" panose="02020602080505020303" pitchFamily="18" charset="0"/>
              </a:rPr>
              <a:t>overview </a:t>
            </a:r>
            <a:r>
              <a:rPr lang="en-GB" sz="1200" dirty="0" smtClean="0">
                <a:latin typeface="Baskerville Old Face" panose="02020602080505020303" pitchFamily="18" charset="0"/>
              </a:rPr>
              <a:t>and analysis </a:t>
            </a:r>
            <a:r>
              <a:rPr lang="en-GB" sz="1200" dirty="0">
                <a:latin typeface="Baskerville Old Face" panose="02020602080505020303" pitchFamily="18" charset="0"/>
              </a:rPr>
              <a:t>of top </a:t>
            </a:r>
            <a:r>
              <a:rPr lang="en-GB" sz="1200" dirty="0" smtClean="0">
                <a:latin typeface="Baskerville Old Face" panose="02020602080505020303" pitchFamily="18" charset="0"/>
              </a:rPr>
              <a:t>keywords for </a:t>
            </a:r>
            <a:r>
              <a:rPr lang="en-GB" sz="1200" dirty="0">
                <a:latin typeface="Baskerville Old Face" panose="02020602080505020303" pitchFamily="18" charset="0"/>
              </a:rPr>
              <a:t>crimsonlogic.com, highlighting its strong organic </a:t>
            </a:r>
            <a:r>
              <a:rPr lang="en-GB" sz="1200" dirty="0" smtClean="0">
                <a:latin typeface="Baskerville Old Face" panose="02020602080505020303" pitchFamily="18" charset="0"/>
              </a:rPr>
              <a:t>presence comes from using right keywords.</a:t>
            </a:r>
          </a:p>
          <a:p>
            <a:pPr marL="285750" indent="-285750">
              <a:buFont typeface="Arial" panose="020B0604020202020204" pitchFamily="34" charset="0"/>
              <a:buChar char="•"/>
            </a:pPr>
            <a:endParaRPr lang="en-GB" sz="1200" dirty="0">
              <a:latin typeface="Baskerville Old Face" panose="02020602080505020303" pitchFamily="18" charset="0"/>
            </a:endParaRPr>
          </a:p>
          <a:p>
            <a:pPr marL="285750" indent="-285750">
              <a:buFont typeface="Arial" panose="020B0604020202020204" pitchFamily="34" charset="0"/>
              <a:buChar char="•"/>
            </a:pPr>
            <a:r>
              <a:rPr lang="en-GB" sz="1200" dirty="0" smtClean="0">
                <a:latin typeface="Baskerville Old Face" panose="02020602080505020303" pitchFamily="18" charset="0"/>
              </a:rPr>
              <a:t>With </a:t>
            </a:r>
            <a:r>
              <a:rPr lang="en-GB" sz="1200" dirty="0">
                <a:latin typeface="Baskerville Old Face" panose="02020602080505020303" pitchFamily="18" charset="0"/>
              </a:rPr>
              <a:t>12,569 organic visits and zero paid traffic, it’s clear that the site relies entirely on organic search results. </a:t>
            </a:r>
            <a:endParaRPr lang="en-GB" sz="1200" dirty="0" smtClean="0">
              <a:latin typeface="Baskerville Old Face" panose="02020602080505020303" pitchFamily="18" charset="0"/>
            </a:endParaRPr>
          </a:p>
          <a:p>
            <a:pPr marL="285750" indent="-285750">
              <a:buFont typeface="Arial" panose="020B0604020202020204" pitchFamily="34" charset="0"/>
              <a:buChar char="•"/>
            </a:pPr>
            <a:endParaRPr lang="en-GB" sz="1200" dirty="0">
              <a:latin typeface="Baskerville Old Face" panose="02020602080505020303" pitchFamily="18" charset="0"/>
            </a:endParaRPr>
          </a:p>
          <a:p>
            <a:pPr marL="285750" indent="-285750">
              <a:buFont typeface="Arial" panose="020B0604020202020204" pitchFamily="34" charset="0"/>
              <a:buChar char="•"/>
            </a:pPr>
            <a:r>
              <a:rPr lang="en-GB" sz="1200" dirty="0" smtClean="0">
                <a:latin typeface="Baskerville Old Face" panose="02020602080505020303" pitchFamily="18" charset="0"/>
              </a:rPr>
              <a:t>The </a:t>
            </a:r>
            <a:r>
              <a:rPr lang="en-GB" sz="1200" dirty="0">
                <a:latin typeface="Baskerville Old Face" panose="02020602080505020303" pitchFamily="18" charset="0"/>
              </a:rPr>
              <a:t>circular chart visually reinforces this, showing 100% organic traffic. </a:t>
            </a:r>
            <a:endParaRPr lang="en-GB" sz="1200" dirty="0" smtClean="0">
              <a:latin typeface="Baskerville Old Face" panose="02020602080505020303" pitchFamily="18" charset="0"/>
            </a:endParaRPr>
          </a:p>
          <a:p>
            <a:pPr marL="285750" indent="-285750">
              <a:buFont typeface="Arial" panose="020B0604020202020204" pitchFamily="34" charset="0"/>
              <a:buChar char="•"/>
            </a:pPr>
            <a:endParaRPr lang="en-GB" sz="1200" dirty="0">
              <a:latin typeface="Baskerville Old Face" panose="02020602080505020303" pitchFamily="18" charset="0"/>
            </a:endParaRPr>
          </a:p>
          <a:p>
            <a:pPr marL="285750" indent="-285750">
              <a:buFont typeface="Arial" panose="020B0604020202020204" pitchFamily="34" charset="0"/>
              <a:buChar char="•"/>
            </a:pPr>
            <a:r>
              <a:rPr lang="en-GB" sz="1200" dirty="0" smtClean="0">
                <a:latin typeface="Baskerville Old Face" panose="02020602080505020303" pitchFamily="18" charset="0"/>
              </a:rPr>
              <a:t>Additionally</a:t>
            </a:r>
            <a:r>
              <a:rPr lang="en-GB" sz="1200" dirty="0">
                <a:latin typeface="Baskerville Old Face" panose="02020602080505020303" pitchFamily="18" charset="0"/>
              </a:rPr>
              <a:t>, the site boasts 406 organic keywords, a domain authority score of 35/100, and an impressive 27,396 backlinks, with 4.3% being </a:t>
            </a:r>
            <a:r>
              <a:rPr lang="en-GB" sz="1200" dirty="0" smtClean="0">
                <a:latin typeface="Baskerville Old Face" panose="02020602080505020303" pitchFamily="18" charset="0"/>
              </a:rPr>
              <a:t>No-Follow</a:t>
            </a:r>
            <a:r>
              <a:rPr lang="en-GB" sz="1200" dirty="0">
                <a:latin typeface="Baskerville Old Face" panose="02020602080505020303" pitchFamily="18" charset="0"/>
              </a:rPr>
              <a:t>. </a:t>
            </a:r>
            <a:endParaRPr lang="en-GB" sz="1200" dirty="0" smtClean="0">
              <a:latin typeface="Baskerville Old Face" panose="02020602080505020303" pitchFamily="18" charset="0"/>
            </a:endParaRPr>
          </a:p>
          <a:p>
            <a:pPr marL="285750" indent="-285750">
              <a:buFont typeface="Arial" panose="020B0604020202020204" pitchFamily="34" charset="0"/>
              <a:buChar char="•"/>
            </a:pPr>
            <a:endParaRPr lang="en-GB" sz="1200" dirty="0">
              <a:latin typeface="Baskerville Old Face" panose="02020602080505020303" pitchFamily="18" charset="0"/>
            </a:endParaRPr>
          </a:p>
          <a:p>
            <a:pPr marL="285750" indent="-285750">
              <a:buFont typeface="Arial" panose="020B0604020202020204" pitchFamily="34" charset="0"/>
              <a:buChar char="•"/>
            </a:pPr>
            <a:r>
              <a:rPr lang="en-GB" sz="1200" dirty="0" smtClean="0">
                <a:latin typeface="Baskerville Old Face" panose="02020602080505020303" pitchFamily="18" charset="0"/>
              </a:rPr>
              <a:t>These </a:t>
            </a:r>
            <a:r>
              <a:rPr lang="en-GB" sz="1200" dirty="0">
                <a:latin typeface="Baskerville Old Face" panose="02020602080505020303" pitchFamily="18" charset="0"/>
              </a:rPr>
              <a:t>metrics indicate a well-optimized site with a solid SEO foundation, driving significant organic traffic and maintaining a healthy backlink profile.</a:t>
            </a:r>
            <a:endParaRPr lang="en-GB" sz="1200" b="1" dirty="0" smtClean="0">
              <a:latin typeface="Baskerville Old Face" panose="02020602080505020303" pitchFamily="18" charset="0"/>
            </a:endParaRPr>
          </a:p>
        </p:txBody>
      </p:sp>
      <p:pic>
        <p:nvPicPr>
          <p:cNvPr id="2" name="Picture 1"/>
          <p:cNvPicPr>
            <a:picLocks noChangeAspect="1"/>
          </p:cNvPicPr>
          <p:nvPr/>
        </p:nvPicPr>
        <p:blipFill>
          <a:blip r:embed="rId3"/>
          <a:stretch>
            <a:fillRect/>
          </a:stretch>
        </p:blipFill>
        <p:spPr>
          <a:xfrm>
            <a:off x="85559" y="890541"/>
            <a:ext cx="8978927" cy="2592130"/>
          </a:xfrm>
          <a:prstGeom prst="rect">
            <a:avLst/>
          </a:prstGeom>
        </p:spPr>
      </p:pic>
      <p:pic>
        <p:nvPicPr>
          <p:cNvPr id="11" name="Picture 10"/>
          <p:cNvPicPr>
            <a:picLocks noChangeAspect="1"/>
          </p:cNvPicPr>
          <p:nvPr/>
        </p:nvPicPr>
        <p:blipFill>
          <a:blip r:embed="rId4"/>
          <a:stretch>
            <a:fillRect/>
          </a:stretch>
        </p:blipFill>
        <p:spPr>
          <a:xfrm>
            <a:off x="85559" y="3557926"/>
            <a:ext cx="8978927" cy="3024791"/>
          </a:xfrm>
          <a:prstGeom prst="rect">
            <a:avLst/>
          </a:prstGeom>
        </p:spPr>
      </p:pic>
    </p:spTree>
    <p:extLst>
      <p:ext uri="{BB962C8B-B14F-4D97-AF65-F5344CB8AC3E}">
        <p14:creationId xmlns:p14="http://schemas.microsoft.com/office/powerpoint/2010/main" val="4846905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141779" y="230510"/>
            <a:ext cx="3908442" cy="584775"/>
          </a:xfrm>
          <a:prstGeom prst="rect">
            <a:avLst/>
          </a:prstGeom>
          <a:noFill/>
        </p:spPr>
        <p:txBody>
          <a:bodyPr wrap="none" rtlCol="0">
            <a:spAutoFit/>
          </a:bodyPr>
          <a:lstStyle/>
          <a:p>
            <a:r>
              <a:rPr lang="en-GB" sz="3200" b="1" u="sng" dirty="0" smtClean="0">
                <a:latin typeface="+mj-lt"/>
              </a:rPr>
              <a:t>Keyword Research</a:t>
            </a:r>
            <a:endParaRPr lang="en-IN" sz="3200" b="1" dirty="0">
              <a:latin typeface="+mj-lt"/>
            </a:endParaRPr>
          </a:p>
        </p:txBody>
      </p:sp>
      <p:sp>
        <p:nvSpPr>
          <p:cNvPr id="16" name="TextBox 15"/>
          <p:cNvSpPr txBox="1"/>
          <p:nvPr/>
        </p:nvSpPr>
        <p:spPr>
          <a:xfrm>
            <a:off x="8105775" y="815285"/>
            <a:ext cx="3772406" cy="5386090"/>
          </a:xfrm>
          <a:prstGeom prst="rect">
            <a:avLst/>
          </a:prstGeom>
          <a:noFill/>
        </p:spPr>
        <p:txBody>
          <a:bodyPr wrap="square" rtlCol="0">
            <a:spAutoFit/>
          </a:bodyPr>
          <a:lstStyle/>
          <a:p>
            <a:r>
              <a:rPr lang="en-GB" sz="1600" b="1" u="sng" dirty="0" smtClean="0"/>
              <a:t>Observation</a:t>
            </a:r>
            <a:r>
              <a:rPr lang="en-GB" sz="1600" b="1" dirty="0" smtClean="0"/>
              <a:t>:</a:t>
            </a:r>
          </a:p>
          <a:p>
            <a:endParaRPr lang="en-GB" sz="1600" b="1" dirty="0" smtClean="0"/>
          </a:p>
          <a:p>
            <a:pPr marL="171450" indent="-171450">
              <a:buFont typeface="Arial" panose="020B0604020202020204" pitchFamily="34" charset="0"/>
              <a:buChar char="•"/>
            </a:pPr>
            <a:r>
              <a:rPr lang="en-GB" sz="1200" dirty="0">
                <a:latin typeface="Baskerville Old Face" panose="02020602080505020303" pitchFamily="18" charset="0"/>
              </a:rPr>
              <a:t>This web analytics dashboard showcases the “Top Pages” of a website, highlighting their performance in terms of traffic and keywords</a:t>
            </a:r>
            <a:r>
              <a:rPr lang="en-GB" sz="1200" dirty="0" smtClean="0">
                <a:latin typeface="Baskerville Old Face" panose="02020602080505020303" pitchFamily="18" charset="0"/>
              </a:rPr>
              <a:t>.</a:t>
            </a: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smtClean="0">
                <a:latin typeface="Baskerville Old Face" panose="02020602080505020303" pitchFamily="18" charset="0"/>
              </a:rPr>
              <a:t>The </a:t>
            </a:r>
            <a:r>
              <a:rPr lang="en-GB" sz="1200" dirty="0">
                <a:latin typeface="Baskerville Old Face" panose="02020602080505020303" pitchFamily="18" charset="0"/>
              </a:rPr>
              <a:t>first URL listed is the most visited, with a traffic percentage of 89.13% and 44 associated keywords</a:t>
            </a:r>
            <a:r>
              <a:rPr lang="en-GB" sz="1200" dirty="0" smtClean="0">
                <a:latin typeface="Baskerville Old Face" panose="02020602080505020303" pitchFamily="18" charset="0"/>
              </a:rPr>
              <a:t>.</a:t>
            </a: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smtClean="0">
                <a:latin typeface="Baskerville Old Face" panose="02020602080505020303" pitchFamily="18" charset="0"/>
              </a:rPr>
              <a:t>The </a:t>
            </a:r>
            <a:r>
              <a:rPr lang="en-GB" sz="1200" dirty="0">
                <a:latin typeface="Baskerville Old Face" panose="02020602080505020303" pitchFamily="18" charset="0"/>
              </a:rPr>
              <a:t>subsequent URLs show significantly lower traffic and fewer keywords, indicating less engagement</a:t>
            </a:r>
            <a:r>
              <a:rPr lang="en-GB" sz="1200" dirty="0" smtClean="0">
                <a:latin typeface="Baskerville Old Face" panose="02020602080505020303" pitchFamily="18" charset="0"/>
              </a:rPr>
              <a:t>.</a:t>
            </a: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smtClean="0">
                <a:latin typeface="Baskerville Old Face" panose="02020602080505020303" pitchFamily="18" charset="0"/>
              </a:rPr>
              <a:t>This </a:t>
            </a:r>
            <a:r>
              <a:rPr lang="en-GB" sz="1200" dirty="0">
                <a:latin typeface="Baskerville Old Face" panose="02020602080505020303" pitchFamily="18" charset="0"/>
              </a:rPr>
              <a:t>data is crucial for understanding which pages are driving the most traffic and can help in optimizing content and SEO strategies to improve overall website performance. </a:t>
            </a:r>
            <a:endParaRPr lang="en-GB" sz="1200" dirty="0" smtClean="0">
              <a:latin typeface="Baskerville Old Face" panose="02020602080505020303" pitchFamily="18" charset="0"/>
            </a:endParaRP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smtClean="0">
                <a:latin typeface="Baskerville Old Face" panose="02020602080505020303" pitchFamily="18" charset="0"/>
              </a:rPr>
              <a:t>It </a:t>
            </a:r>
            <a:r>
              <a:rPr lang="en-GB" sz="1200" dirty="0">
                <a:latin typeface="Baskerville Old Face" panose="02020602080505020303" pitchFamily="18" charset="0"/>
              </a:rPr>
              <a:t>shows how well the main keywords are distributed across important HTML tags like the Title, Meta Description, and Headings</a:t>
            </a:r>
            <a:r>
              <a:rPr lang="en-GB" sz="1200" dirty="0" smtClean="0">
                <a:latin typeface="Baskerville Old Face" panose="02020602080505020303" pitchFamily="18" charset="0"/>
              </a:rPr>
              <a:t>.</a:t>
            </a: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smtClean="0">
                <a:latin typeface="Baskerville Old Face" panose="02020602080505020303" pitchFamily="18" charset="0"/>
              </a:rPr>
              <a:t>The </a:t>
            </a:r>
            <a:r>
              <a:rPr lang="en-GB" sz="1200" dirty="0">
                <a:latin typeface="Baskerville Old Face" panose="02020602080505020303" pitchFamily="18" charset="0"/>
              </a:rPr>
              <a:t>chart also includes a bar graph indicating the frequency of each keyword on the page</a:t>
            </a:r>
            <a:r>
              <a:rPr lang="en-GB" sz="1200" dirty="0" smtClean="0">
                <a:latin typeface="Baskerville Old Face" panose="02020602080505020303" pitchFamily="18" charset="0"/>
              </a:rPr>
              <a:t>.</a:t>
            </a: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smtClean="0">
                <a:latin typeface="Baskerville Old Face" panose="02020602080505020303" pitchFamily="18" charset="0"/>
              </a:rPr>
              <a:t>This </a:t>
            </a:r>
            <a:r>
              <a:rPr lang="en-GB" sz="1200" dirty="0">
                <a:latin typeface="Baskerville Old Face" panose="02020602080505020303" pitchFamily="18" charset="0"/>
              </a:rPr>
              <a:t>kind of analysis is crucial for optimizing a website’s SEO, ensuring that the most important keywords are effectively utilized to improve search engine rankings. </a:t>
            </a:r>
            <a:endParaRPr lang="en-GB" sz="1200" dirty="0" smtClean="0">
              <a:latin typeface="Baskerville Old Face" panose="02020602080505020303" pitchFamily="18" charset="0"/>
            </a:endParaRPr>
          </a:p>
          <a:p>
            <a:pPr marL="171450" indent="-171450">
              <a:buFont typeface="Arial" panose="020B0604020202020204" pitchFamily="34" charset="0"/>
              <a:buChar char="•"/>
            </a:pPr>
            <a:endParaRPr lang="en-GB" sz="1200" dirty="0">
              <a:latin typeface="Baskerville Old Face" panose="02020602080505020303" pitchFamily="18" charset="0"/>
            </a:endParaRPr>
          </a:p>
        </p:txBody>
      </p:sp>
      <p:pic>
        <p:nvPicPr>
          <p:cNvPr id="3" name="Picture 2"/>
          <p:cNvPicPr>
            <a:picLocks noChangeAspect="1"/>
          </p:cNvPicPr>
          <p:nvPr/>
        </p:nvPicPr>
        <p:blipFill>
          <a:blip r:embed="rId3"/>
          <a:stretch>
            <a:fillRect/>
          </a:stretch>
        </p:blipFill>
        <p:spPr>
          <a:xfrm>
            <a:off x="79730" y="815285"/>
            <a:ext cx="7736402" cy="2683289"/>
          </a:xfrm>
          <a:prstGeom prst="rect">
            <a:avLst/>
          </a:prstGeom>
        </p:spPr>
      </p:pic>
      <p:pic>
        <p:nvPicPr>
          <p:cNvPr id="7" name="Picture 6"/>
          <p:cNvPicPr>
            <a:picLocks noChangeAspect="1"/>
          </p:cNvPicPr>
          <p:nvPr/>
        </p:nvPicPr>
        <p:blipFill>
          <a:blip r:embed="rId4"/>
          <a:stretch>
            <a:fillRect/>
          </a:stretch>
        </p:blipFill>
        <p:spPr>
          <a:xfrm>
            <a:off x="115511" y="3644759"/>
            <a:ext cx="7700621" cy="2925948"/>
          </a:xfrm>
          <a:prstGeom prst="rect">
            <a:avLst/>
          </a:prstGeom>
        </p:spPr>
      </p:pic>
    </p:spTree>
    <p:extLst>
      <p:ext uri="{BB962C8B-B14F-4D97-AF65-F5344CB8AC3E}">
        <p14:creationId xmlns:p14="http://schemas.microsoft.com/office/powerpoint/2010/main" val="4969178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141779" y="230510"/>
            <a:ext cx="3908442" cy="584775"/>
          </a:xfrm>
          <a:prstGeom prst="rect">
            <a:avLst/>
          </a:prstGeom>
          <a:noFill/>
        </p:spPr>
        <p:txBody>
          <a:bodyPr wrap="none" rtlCol="0">
            <a:spAutoFit/>
          </a:bodyPr>
          <a:lstStyle/>
          <a:p>
            <a:r>
              <a:rPr lang="en-GB" sz="3200" b="1" u="sng" dirty="0" smtClean="0">
                <a:latin typeface="+mj-lt"/>
              </a:rPr>
              <a:t>Keyword Research</a:t>
            </a:r>
            <a:endParaRPr lang="en-IN" sz="3200" b="1" dirty="0">
              <a:latin typeface="+mj-lt"/>
            </a:endParaRPr>
          </a:p>
        </p:txBody>
      </p:sp>
      <p:sp>
        <p:nvSpPr>
          <p:cNvPr id="16" name="TextBox 15"/>
          <p:cNvSpPr txBox="1"/>
          <p:nvPr/>
        </p:nvSpPr>
        <p:spPr>
          <a:xfrm>
            <a:off x="8105775" y="903795"/>
            <a:ext cx="3772406" cy="5201424"/>
          </a:xfrm>
          <a:prstGeom prst="rect">
            <a:avLst/>
          </a:prstGeom>
          <a:noFill/>
        </p:spPr>
        <p:txBody>
          <a:bodyPr wrap="square" rtlCol="0">
            <a:spAutoFit/>
          </a:bodyPr>
          <a:lstStyle/>
          <a:p>
            <a:r>
              <a:rPr lang="en-GB" sz="1600" b="1" u="sng" dirty="0" smtClean="0"/>
              <a:t>Observation</a:t>
            </a:r>
            <a:r>
              <a:rPr lang="en-GB" sz="1600" b="1" dirty="0" smtClean="0"/>
              <a:t>:</a:t>
            </a:r>
          </a:p>
          <a:p>
            <a:endParaRPr lang="en-GB" sz="1600" b="1" dirty="0" smtClean="0"/>
          </a:p>
          <a:p>
            <a:pPr marL="171450" indent="-171450">
              <a:buFont typeface="Arial" panose="020B0604020202020204" pitchFamily="34" charset="0"/>
              <a:buChar char="•"/>
            </a:pPr>
            <a:r>
              <a:rPr lang="en-GB" sz="1200" dirty="0" smtClean="0">
                <a:latin typeface="Baskerville Old Face" panose="02020602080505020303" pitchFamily="18" charset="0"/>
              </a:rPr>
              <a:t>This </a:t>
            </a:r>
            <a:r>
              <a:rPr lang="en-GB" sz="1200" dirty="0">
                <a:latin typeface="Baskerville Old Face" panose="02020602080505020303" pitchFamily="18" charset="0"/>
              </a:rPr>
              <a:t>image shows a table titled “Main Organic Competitors,” which appears to be from </a:t>
            </a:r>
            <a:r>
              <a:rPr lang="en-GB" sz="1200" dirty="0" smtClean="0">
                <a:latin typeface="Baskerville Old Face" panose="02020602080505020303" pitchFamily="18" charset="0"/>
              </a:rPr>
              <a:t>the </a:t>
            </a:r>
            <a:r>
              <a:rPr lang="en-GB" sz="1200" dirty="0">
                <a:latin typeface="Baskerville Old Face" panose="02020602080505020303" pitchFamily="18" charset="0"/>
              </a:rPr>
              <a:t>SEO analysis </a:t>
            </a:r>
            <a:r>
              <a:rPr lang="en-GB" sz="1200" dirty="0" smtClean="0">
                <a:latin typeface="Baskerville Old Face" panose="02020602080505020303" pitchFamily="18" charset="0"/>
              </a:rPr>
              <a:t>report. </a:t>
            </a: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smtClean="0">
                <a:latin typeface="Baskerville Old Face" panose="02020602080505020303" pitchFamily="18" charset="0"/>
              </a:rPr>
              <a:t>The </a:t>
            </a:r>
            <a:r>
              <a:rPr lang="en-GB" sz="1200" dirty="0">
                <a:latin typeface="Baskerville Old Face" panose="02020602080505020303" pitchFamily="18" charset="0"/>
              </a:rPr>
              <a:t>table lists five domain names: pat.com.sg, </a:t>
            </a:r>
            <a:r>
              <a:rPr lang="en-GB" sz="1200" dirty="0" smtClean="0">
                <a:latin typeface="Baskerville Old Face" panose="02020602080505020303" pitchFamily="18" charset="0"/>
              </a:rPr>
              <a:t>global-</a:t>
            </a:r>
            <a:r>
              <a:rPr lang="en-GB" sz="1200" dirty="0" err="1" smtClean="0">
                <a:latin typeface="Baskerville Old Face" panose="02020602080505020303" pitchFamily="18" charset="0"/>
              </a:rPr>
              <a:t>trade.services</a:t>
            </a:r>
            <a:r>
              <a:rPr lang="en-GB" sz="1200" dirty="0">
                <a:latin typeface="Baskerville Old Face" panose="02020602080505020303" pitchFamily="18" charset="0"/>
              </a:rPr>
              <a:t>, crimsonlogic-northamerica.com, tradewebratetail.com, and accessced.com. </a:t>
            </a:r>
            <a:endParaRPr lang="en-GB" sz="1200" dirty="0" smtClean="0">
              <a:latin typeface="Baskerville Old Face" panose="02020602080505020303" pitchFamily="18" charset="0"/>
            </a:endParaRP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smtClean="0">
                <a:latin typeface="Baskerville Old Face" panose="02020602080505020303" pitchFamily="18" charset="0"/>
              </a:rPr>
              <a:t>For </a:t>
            </a:r>
            <a:r>
              <a:rPr lang="en-GB" sz="1200" dirty="0">
                <a:latin typeface="Baskerville Old Face" panose="02020602080505020303" pitchFamily="18" charset="0"/>
              </a:rPr>
              <a:t>each domain, it provides the number of common keywords shared with the user’s website and a competition level percentage</a:t>
            </a:r>
            <a:r>
              <a:rPr lang="en-GB" sz="1200" dirty="0" smtClean="0">
                <a:latin typeface="Baskerville Old Face" panose="02020602080505020303" pitchFamily="18" charset="0"/>
              </a:rPr>
              <a:t>.</a:t>
            </a:r>
          </a:p>
          <a:p>
            <a:pPr marL="171450" indent="-171450">
              <a:buFont typeface="Arial" panose="020B0604020202020204" pitchFamily="34" charset="0"/>
              <a:buChar char="•"/>
            </a:pPr>
            <a:endParaRPr lang="en-GB" sz="1200" dirty="0" smtClean="0">
              <a:latin typeface="Baskerville Old Face" panose="02020602080505020303" pitchFamily="18" charset="0"/>
            </a:endParaRPr>
          </a:p>
          <a:p>
            <a:pPr marL="171450" indent="-171450">
              <a:buFont typeface="Arial" panose="020B0604020202020204" pitchFamily="34" charset="0"/>
              <a:buChar char="•"/>
            </a:pPr>
            <a:r>
              <a:rPr lang="en-GB" sz="1200" dirty="0" smtClean="0">
                <a:latin typeface="Baskerville Old Face" panose="02020602080505020303" pitchFamily="18" charset="0"/>
              </a:rPr>
              <a:t>This </a:t>
            </a:r>
            <a:r>
              <a:rPr lang="en-GB" sz="1200" dirty="0">
                <a:latin typeface="Baskerville Old Face" panose="02020602080505020303" pitchFamily="18" charset="0"/>
              </a:rPr>
              <a:t>information is valuable for understanding which websites are competing for similar keywords, helping businesses to refine their SEO strategies and improve their search engine rankings</a:t>
            </a:r>
            <a:r>
              <a:rPr lang="en-GB" sz="1200" dirty="0" smtClean="0">
                <a:latin typeface="Baskerville Old Face" panose="02020602080505020303" pitchFamily="18" charset="0"/>
              </a:rPr>
              <a:t>.</a:t>
            </a: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smtClean="0">
                <a:latin typeface="Baskerville Old Face" panose="02020602080505020303" pitchFamily="18" charset="0"/>
              </a:rPr>
              <a:t>By analysing </a:t>
            </a:r>
            <a:r>
              <a:rPr lang="en-GB" sz="1200" dirty="0">
                <a:latin typeface="Baskerville Old Face" panose="02020602080505020303" pitchFamily="18" charset="0"/>
              </a:rPr>
              <a:t>these competitors, businesses can identify opportunities to optimize their content and potentially outrank their competition</a:t>
            </a:r>
            <a:r>
              <a:rPr lang="en-GB" sz="1200" dirty="0" smtClean="0">
                <a:latin typeface="Baskerville Old Face" panose="02020602080505020303" pitchFamily="18" charset="0"/>
              </a:rPr>
              <a:t>.</a:t>
            </a: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smtClean="0">
                <a:latin typeface="Baskerville Old Face" panose="02020602080505020303" pitchFamily="18" charset="0"/>
              </a:rPr>
              <a:t>Also we can see that some of the competitors keywords search report.</a:t>
            </a:r>
            <a:endParaRPr lang="en-GB" sz="1200" dirty="0">
              <a:latin typeface="Baskerville Old Face" panose="02020602080505020303" pitchFamily="18" charset="0"/>
            </a:endParaRPr>
          </a:p>
          <a:p>
            <a:pPr marL="171450" indent="-171450">
              <a:buFont typeface="Arial" panose="020B0604020202020204" pitchFamily="34" charset="0"/>
              <a:buChar char="•"/>
            </a:pPr>
            <a:endParaRPr lang="en-GB" sz="1200" dirty="0" smtClean="0">
              <a:latin typeface="Baskerville Old Face" panose="02020602080505020303" pitchFamily="18" charset="0"/>
            </a:endParaRPr>
          </a:p>
          <a:p>
            <a:pPr marL="171450" indent="-171450">
              <a:buFont typeface="Arial" panose="020B0604020202020204" pitchFamily="34" charset="0"/>
              <a:buChar char="•"/>
            </a:pPr>
            <a:endParaRPr lang="en-GB" sz="1200" dirty="0">
              <a:latin typeface="Baskerville Old Face" panose="02020602080505020303" pitchFamily="18" charset="0"/>
            </a:endParaRPr>
          </a:p>
        </p:txBody>
      </p:sp>
      <p:pic>
        <p:nvPicPr>
          <p:cNvPr id="2" name="Picture 1"/>
          <p:cNvPicPr>
            <a:picLocks noChangeAspect="1"/>
          </p:cNvPicPr>
          <p:nvPr/>
        </p:nvPicPr>
        <p:blipFill>
          <a:blip r:embed="rId3"/>
          <a:stretch>
            <a:fillRect/>
          </a:stretch>
        </p:blipFill>
        <p:spPr>
          <a:xfrm>
            <a:off x="137686" y="2590274"/>
            <a:ext cx="7897078" cy="2086942"/>
          </a:xfrm>
          <a:prstGeom prst="rect">
            <a:avLst/>
          </a:prstGeom>
        </p:spPr>
      </p:pic>
      <p:pic>
        <p:nvPicPr>
          <p:cNvPr id="6" name="Picture 5"/>
          <p:cNvPicPr>
            <a:picLocks noChangeAspect="1"/>
          </p:cNvPicPr>
          <p:nvPr/>
        </p:nvPicPr>
        <p:blipFill>
          <a:blip r:embed="rId4"/>
          <a:stretch>
            <a:fillRect/>
          </a:stretch>
        </p:blipFill>
        <p:spPr>
          <a:xfrm>
            <a:off x="137686" y="785728"/>
            <a:ext cx="7897078" cy="1663274"/>
          </a:xfrm>
          <a:prstGeom prst="rect">
            <a:avLst/>
          </a:prstGeom>
        </p:spPr>
      </p:pic>
      <p:pic>
        <p:nvPicPr>
          <p:cNvPr id="9" name="Picture 8"/>
          <p:cNvPicPr>
            <a:picLocks noChangeAspect="1"/>
          </p:cNvPicPr>
          <p:nvPr/>
        </p:nvPicPr>
        <p:blipFill>
          <a:blip r:embed="rId5"/>
          <a:stretch>
            <a:fillRect/>
          </a:stretch>
        </p:blipFill>
        <p:spPr>
          <a:xfrm>
            <a:off x="137686" y="4818489"/>
            <a:ext cx="7897078" cy="1932167"/>
          </a:xfrm>
          <a:prstGeom prst="rect">
            <a:avLst/>
          </a:prstGeom>
        </p:spPr>
      </p:pic>
    </p:spTree>
    <p:extLst>
      <p:ext uri="{BB962C8B-B14F-4D97-AF65-F5344CB8AC3E}">
        <p14:creationId xmlns:p14="http://schemas.microsoft.com/office/powerpoint/2010/main" val="15011857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125233"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On-Page SEO Audit</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89005" y="1750298"/>
            <a:ext cx="11213989" cy="2862322"/>
          </a:xfrm>
          <a:prstGeom prst="rect">
            <a:avLst/>
          </a:prstGeom>
          <a:noFill/>
        </p:spPr>
        <p:txBody>
          <a:bodyPr wrap="square" rtlCol="0">
            <a:spAutoFit/>
          </a:bodyPr>
          <a:lstStyle/>
          <a:p>
            <a:r>
              <a:rPr lang="en-GB" dirty="0"/>
              <a:t>Select at least 3 pages from the chosen website, conduct an on-page SEO audit, and share a report for each page using the following checklist</a:t>
            </a:r>
            <a:r>
              <a:rPr lang="en-GB" dirty="0" smtClean="0"/>
              <a:t>:</a:t>
            </a:r>
          </a:p>
          <a:p>
            <a:endParaRPr lang="en-GB" dirty="0"/>
          </a:p>
          <a:p>
            <a:pPr marL="285750" indent="-285750" fontAlgn="base">
              <a:buFont typeface="Arial" panose="020B0604020202020204" pitchFamily="34" charset="0"/>
              <a:buChar char="•"/>
            </a:pPr>
            <a:r>
              <a:rPr lang="en-GB" dirty="0" smtClean="0"/>
              <a:t>Check </a:t>
            </a:r>
            <a:r>
              <a:rPr lang="en-GB" dirty="0"/>
              <a:t>title tags, meta descriptions, and HTML tags</a:t>
            </a:r>
            <a:r>
              <a:rPr lang="en-GB" dirty="0" smtClean="0"/>
              <a:t>.</a:t>
            </a:r>
          </a:p>
          <a:p>
            <a:pPr marL="285750" indent="-285750" fontAlgn="base">
              <a:buFont typeface="Arial" panose="020B0604020202020204" pitchFamily="34" charset="0"/>
              <a:buChar char="•"/>
            </a:pPr>
            <a:endParaRPr lang="en-GB" dirty="0"/>
          </a:p>
          <a:p>
            <a:pPr marL="285750" indent="-285750" fontAlgn="base">
              <a:buFont typeface="Arial" panose="020B0604020202020204" pitchFamily="34" charset="0"/>
              <a:buChar char="•"/>
            </a:pPr>
            <a:r>
              <a:rPr lang="en-GB" dirty="0"/>
              <a:t>Ensure proper use of keywords in content and headings</a:t>
            </a:r>
            <a:r>
              <a:rPr lang="en-GB" dirty="0" smtClean="0"/>
              <a:t>.</a:t>
            </a:r>
          </a:p>
          <a:p>
            <a:pPr marL="285750" indent="-285750" fontAlgn="base">
              <a:buFont typeface="Arial" panose="020B0604020202020204" pitchFamily="34" charset="0"/>
              <a:buChar char="•"/>
            </a:pPr>
            <a:endParaRPr lang="en-GB" dirty="0"/>
          </a:p>
          <a:p>
            <a:pPr marL="285750" indent="-285750" fontAlgn="base">
              <a:buFont typeface="Arial" panose="020B0604020202020204" pitchFamily="34" charset="0"/>
              <a:buChar char="•"/>
            </a:pPr>
            <a:r>
              <a:rPr lang="en-GB" dirty="0"/>
              <a:t>Improve internal linking and External structure</a:t>
            </a:r>
            <a:r>
              <a:rPr lang="en-GB" dirty="0" smtClean="0"/>
              <a:t>.</a:t>
            </a:r>
          </a:p>
          <a:p>
            <a:pPr marL="285750" indent="-285750" fontAlgn="base">
              <a:buFont typeface="Arial" panose="020B0604020202020204" pitchFamily="34" charset="0"/>
              <a:buChar char="•"/>
            </a:pPr>
            <a:endParaRPr lang="en-GB" dirty="0"/>
          </a:p>
          <a:p>
            <a:pPr marL="285750" indent="-285750" fontAlgn="base">
              <a:buFont typeface="Arial" panose="020B0604020202020204" pitchFamily="34" charset="0"/>
              <a:buChar char="•"/>
            </a:pPr>
            <a:r>
              <a:rPr lang="en-GB" dirty="0"/>
              <a:t>Optimize images with alt texts and descriptive file names.</a:t>
            </a:r>
          </a:p>
        </p:txBody>
      </p:sp>
    </p:spTree>
    <p:extLst>
      <p:ext uri="{BB962C8B-B14F-4D97-AF65-F5344CB8AC3E}">
        <p14:creationId xmlns:p14="http://schemas.microsoft.com/office/powerpoint/2010/main" val="12121409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143123" y="32189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On-Page SEO Audit</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516ABC0-EF46-4159-B4CF-45B14EA929B3}"/>
              </a:ext>
              <a:ext uri="{C183D7F6-B498-43B3-948B-1728B52AA6E4}">
                <adec:decorative xmlns="" xmlns:adec="http://schemas.microsoft.com/office/drawing/2017/decorative" val="1"/>
              </a:ext>
            </a:extLst>
          </p:cNvPr>
          <p:cNvCxnSpPr/>
          <p:nvPr/>
        </p:nvCxnSpPr>
        <p:spPr>
          <a:xfrm>
            <a:off x="3816306" y="1674306"/>
            <a:ext cx="5630" cy="2764243"/>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130669" y="1558068"/>
            <a:ext cx="753732" cy="369332"/>
          </a:xfrm>
          <a:prstGeom prst="rect">
            <a:avLst/>
          </a:prstGeom>
          <a:noFill/>
        </p:spPr>
        <p:txBody>
          <a:bodyPr wrap="none" rtlCol="0">
            <a:spAutoFit/>
          </a:bodyPr>
          <a:lstStyle/>
          <a:p>
            <a:r>
              <a:rPr lang="en-GB" b="1" dirty="0" smtClean="0"/>
              <a:t>Basics</a:t>
            </a:r>
            <a:endParaRPr lang="en-IN" b="1" dirty="0"/>
          </a:p>
        </p:txBody>
      </p:sp>
      <p:sp>
        <p:nvSpPr>
          <p:cNvPr id="3" name="TextBox 2"/>
          <p:cNvSpPr txBox="1"/>
          <p:nvPr/>
        </p:nvSpPr>
        <p:spPr>
          <a:xfrm>
            <a:off x="276162" y="2452135"/>
            <a:ext cx="3495444" cy="2031325"/>
          </a:xfrm>
          <a:prstGeom prst="rect">
            <a:avLst/>
          </a:prstGeom>
          <a:noFill/>
        </p:spPr>
        <p:txBody>
          <a:bodyPr wrap="none" rtlCol="0">
            <a:spAutoFit/>
          </a:bodyPr>
          <a:lstStyle/>
          <a:p>
            <a:pPr marL="285750" indent="-285750">
              <a:buFont typeface="Arial" panose="020B0604020202020204" pitchFamily="34" charset="0"/>
              <a:buChar char="•"/>
            </a:pPr>
            <a:r>
              <a:rPr lang="en-GB" dirty="0" smtClean="0"/>
              <a:t>Site Indexed or Not?</a:t>
            </a:r>
          </a:p>
          <a:p>
            <a:pPr marL="285750" indent="-285750">
              <a:buFont typeface="Arial" panose="020B0604020202020204" pitchFamily="34" charset="0"/>
              <a:buChar char="•"/>
            </a:pPr>
            <a:r>
              <a:rPr lang="en-GB" dirty="0" smtClean="0"/>
              <a:t>Call-to-Action included or Not?</a:t>
            </a:r>
          </a:p>
          <a:p>
            <a:pPr marL="285750" indent="-285750">
              <a:buFont typeface="Arial" panose="020B0604020202020204" pitchFamily="34" charset="0"/>
              <a:buChar char="•"/>
            </a:pPr>
            <a:r>
              <a:rPr lang="en-GB" dirty="0" smtClean="0"/>
              <a:t>Necessary Pages exist or Not?</a:t>
            </a:r>
          </a:p>
          <a:p>
            <a:pPr marL="285750" indent="-285750">
              <a:buFont typeface="Arial" panose="020B0604020202020204" pitchFamily="34" charset="0"/>
              <a:buChar char="•"/>
            </a:pPr>
            <a:r>
              <a:rPr lang="en-GB" dirty="0" smtClean="0"/>
              <a:t>SSL certificate used or Not?</a:t>
            </a:r>
          </a:p>
          <a:p>
            <a:pPr marL="285750" indent="-285750">
              <a:buFont typeface="Arial" panose="020B0604020202020204" pitchFamily="34" charset="0"/>
              <a:buChar char="•"/>
            </a:pPr>
            <a:r>
              <a:rPr lang="en-GB" dirty="0" smtClean="0"/>
              <a:t>SSL redirect or Not?</a:t>
            </a:r>
          </a:p>
          <a:p>
            <a:pPr marL="285750" indent="-285750">
              <a:buFont typeface="Arial" panose="020B0604020202020204" pitchFamily="34" charset="0"/>
              <a:buChar char="•"/>
            </a:pPr>
            <a:r>
              <a:rPr lang="en-GB" dirty="0" smtClean="0"/>
              <a:t>Is site mobile friendly?</a:t>
            </a:r>
          </a:p>
          <a:p>
            <a:pPr marL="285750" indent="-285750">
              <a:buFont typeface="Arial" panose="020B0604020202020204" pitchFamily="34" charset="0"/>
              <a:buChar char="•"/>
            </a:pPr>
            <a:r>
              <a:rPr lang="en-GB" dirty="0" smtClean="0"/>
              <a:t>Mobile Speed?</a:t>
            </a:r>
            <a:endParaRPr lang="en-IN" dirty="0"/>
          </a:p>
        </p:txBody>
      </p:sp>
      <p:sp>
        <p:nvSpPr>
          <p:cNvPr id="22" name="TextBox 21"/>
          <p:cNvSpPr txBox="1"/>
          <p:nvPr/>
        </p:nvSpPr>
        <p:spPr>
          <a:xfrm>
            <a:off x="5119351" y="1558068"/>
            <a:ext cx="1046056" cy="369332"/>
          </a:xfrm>
          <a:prstGeom prst="rect">
            <a:avLst/>
          </a:prstGeom>
          <a:noFill/>
        </p:spPr>
        <p:txBody>
          <a:bodyPr wrap="none" rtlCol="0">
            <a:spAutoFit/>
          </a:bodyPr>
          <a:lstStyle/>
          <a:p>
            <a:r>
              <a:rPr lang="en-GB" b="1" dirty="0" smtClean="0"/>
              <a:t>Technical</a:t>
            </a:r>
            <a:endParaRPr lang="en-IN" b="1" dirty="0"/>
          </a:p>
        </p:txBody>
      </p:sp>
      <p:sp>
        <p:nvSpPr>
          <p:cNvPr id="23" name="TextBox 22"/>
          <p:cNvSpPr txBox="1"/>
          <p:nvPr/>
        </p:nvSpPr>
        <p:spPr>
          <a:xfrm>
            <a:off x="3942927" y="2433290"/>
            <a:ext cx="3951723" cy="1200329"/>
          </a:xfrm>
          <a:prstGeom prst="rect">
            <a:avLst/>
          </a:prstGeom>
          <a:noFill/>
        </p:spPr>
        <p:txBody>
          <a:bodyPr wrap="none" rtlCol="0">
            <a:spAutoFit/>
          </a:bodyPr>
          <a:lstStyle/>
          <a:p>
            <a:pPr marL="285750" indent="-285750">
              <a:buFont typeface="Arial" panose="020B0604020202020204" pitchFamily="34" charset="0"/>
              <a:buChar char="•"/>
            </a:pPr>
            <a:r>
              <a:rPr lang="en-GB" dirty="0" smtClean="0"/>
              <a:t>Sitemap available or not?</a:t>
            </a:r>
          </a:p>
          <a:p>
            <a:pPr marL="285750" indent="-285750">
              <a:buFont typeface="Arial" panose="020B0604020202020204" pitchFamily="34" charset="0"/>
              <a:buChar char="•"/>
            </a:pPr>
            <a:r>
              <a:rPr lang="en-GB" dirty="0" smtClean="0"/>
              <a:t>Robots.txt available or not?</a:t>
            </a:r>
          </a:p>
          <a:p>
            <a:pPr marL="285750" indent="-285750">
              <a:buFont typeface="Arial" panose="020B0604020202020204" pitchFamily="34" charset="0"/>
              <a:buChar char="•"/>
            </a:pPr>
            <a:r>
              <a:rPr lang="en-GB" dirty="0" smtClean="0"/>
              <a:t>How many pages has thin contents?</a:t>
            </a:r>
          </a:p>
          <a:p>
            <a:endParaRPr lang="en-GB" dirty="0" smtClean="0"/>
          </a:p>
        </p:txBody>
      </p:sp>
      <p:cxnSp>
        <p:nvCxnSpPr>
          <p:cNvPr id="24" name="Straight Connector 23">
            <a:extLst>
              <a:ext uri="{FF2B5EF4-FFF2-40B4-BE49-F238E27FC236}">
                <a16:creationId xmlns:a16="http://schemas.microsoft.com/office/drawing/2014/main" id="{6516ABC0-EF46-4159-B4CF-45B14EA929B3}"/>
              </a:ext>
              <a:ext uri="{C183D7F6-B498-43B3-948B-1728B52AA6E4}">
                <adec:decorative xmlns="" xmlns:adec="http://schemas.microsoft.com/office/drawing/2017/decorative" val="1"/>
              </a:ext>
            </a:extLst>
          </p:cNvPr>
          <p:cNvCxnSpPr/>
          <p:nvPr/>
        </p:nvCxnSpPr>
        <p:spPr>
          <a:xfrm>
            <a:off x="8307981" y="1631753"/>
            <a:ext cx="5630" cy="2764243"/>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712275" y="1565632"/>
            <a:ext cx="1436612" cy="369332"/>
          </a:xfrm>
          <a:prstGeom prst="rect">
            <a:avLst/>
          </a:prstGeom>
          <a:noFill/>
        </p:spPr>
        <p:txBody>
          <a:bodyPr wrap="none" rtlCol="0">
            <a:spAutoFit/>
          </a:bodyPr>
          <a:lstStyle/>
          <a:p>
            <a:r>
              <a:rPr lang="en-GB" b="1" dirty="0" smtClean="0"/>
              <a:t>Optimization</a:t>
            </a:r>
            <a:endParaRPr lang="en-IN" b="1" dirty="0"/>
          </a:p>
        </p:txBody>
      </p:sp>
      <p:sp>
        <p:nvSpPr>
          <p:cNvPr id="26" name="TextBox 25"/>
          <p:cNvSpPr txBox="1"/>
          <p:nvPr/>
        </p:nvSpPr>
        <p:spPr>
          <a:xfrm>
            <a:off x="8479302" y="2349576"/>
            <a:ext cx="2307042" cy="1754326"/>
          </a:xfrm>
          <a:prstGeom prst="rect">
            <a:avLst/>
          </a:prstGeom>
          <a:noFill/>
        </p:spPr>
        <p:txBody>
          <a:bodyPr wrap="none" rtlCol="0">
            <a:spAutoFit/>
          </a:bodyPr>
          <a:lstStyle/>
          <a:p>
            <a:pPr marL="285750" indent="-285750">
              <a:buFont typeface="Arial" panose="020B0604020202020204" pitchFamily="34" charset="0"/>
              <a:buChar char="•"/>
            </a:pPr>
            <a:r>
              <a:rPr lang="en-GB" dirty="0" smtClean="0"/>
              <a:t>Meta Title Tag?</a:t>
            </a:r>
          </a:p>
          <a:p>
            <a:pPr marL="285750" indent="-285750">
              <a:buFont typeface="Arial" panose="020B0604020202020204" pitchFamily="34" charset="0"/>
              <a:buChar char="•"/>
            </a:pPr>
            <a:r>
              <a:rPr lang="en-GB" dirty="0" smtClean="0"/>
              <a:t>Meta Descriptions?</a:t>
            </a:r>
          </a:p>
          <a:p>
            <a:pPr marL="285750" indent="-285750">
              <a:buFont typeface="Arial" panose="020B0604020202020204" pitchFamily="34" charset="0"/>
              <a:buChar char="•"/>
            </a:pPr>
            <a:r>
              <a:rPr lang="en-GB" dirty="0" smtClean="0"/>
              <a:t>URL?</a:t>
            </a:r>
          </a:p>
          <a:p>
            <a:pPr marL="285750" indent="-285750">
              <a:buFont typeface="Arial" panose="020B0604020202020204" pitchFamily="34" charset="0"/>
              <a:buChar char="•"/>
            </a:pPr>
            <a:r>
              <a:rPr lang="en-GB" dirty="0" smtClean="0"/>
              <a:t>H1 Tags?</a:t>
            </a:r>
          </a:p>
          <a:p>
            <a:pPr marL="285750" indent="-285750">
              <a:buFont typeface="Arial" panose="020B0604020202020204" pitchFamily="34" charset="0"/>
              <a:buChar char="•"/>
            </a:pPr>
            <a:r>
              <a:rPr lang="en-GB" dirty="0" smtClean="0"/>
              <a:t>Canonical Tags?</a:t>
            </a:r>
          </a:p>
          <a:p>
            <a:pPr marL="285750" indent="-285750">
              <a:buFont typeface="Arial" panose="020B0604020202020204" pitchFamily="34" charset="0"/>
              <a:buChar char="•"/>
            </a:pPr>
            <a:r>
              <a:rPr lang="en-GB" dirty="0" smtClean="0"/>
              <a:t>Image Alt Tags?</a:t>
            </a:r>
            <a:endParaRPr lang="en-GB" dirty="0"/>
          </a:p>
        </p:txBody>
      </p:sp>
    </p:spTree>
    <p:extLst>
      <p:ext uri="{BB962C8B-B14F-4D97-AF65-F5344CB8AC3E}">
        <p14:creationId xmlns:p14="http://schemas.microsoft.com/office/powerpoint/2010/main" val="23037661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55765" y="321027"/>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Basics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6599583" y="1298453"/>
            <a:ext cx="5331348" cy="2393473"/>
          </a:xfrm>
          <a:prstGeom prst="rect">
            <a:avLst/>
          </a:prstGeom>
        </p:spPr>
      </p:pic>
      <p:sp>
        <p:nvSpPr>
          <p:cNvPr id="3" name="TextBox 2"/>
          <p:cNvSpPr txBox="1"/>
          <p:nvPr/>
        </p:nvSpPr>
        <p:spPr>
          <a:xfrm>
            <a:off x="159026" y="929123"/>
            <a:ext cx="2354106" cy="369332"/>
          </a:xfrm>
          <a:prstGeom prst="rect">
            <a:avLst/>
          </a:prstGeom>
          <a:noFill/>
        </p:spPr>
        <p:txBody>
          <a:bodyPr wrap="none" rtlCol="0">
            <a:spAutoFit/>
          </a:bodyPr>
          <a:lstStyle/>
          <a:p>
            <a:r>
              <a:rPr lang="en-GB" b="1" dirty="0" smtClean="0"/>
              <a:t>Is Site Indexed or Not?</a:t>
            </a:r>
            <a:endParaRPr lang="en-IN" b="1" dirty="0"/>
          </a:p>
        </p:txBody>
      </p:sp>
      <p:sp>
        <p:nvSpPr>
          <p:cNvPr id="9" name="TextBox 8"/>
          <p:cNvSpPr txBox="1"/>
          <p:nvPr/>
        </p:nvSpPr>
        <p:spPr>
          <a:xfrm>
            <a:off x="159026" y="3686495"/>
            <a:ext cx="3221331" cy="369332"/>
          </a:xfrm>
          <a:prstGeom prst="rect">
            <a:avLst/>
          </a:prstGeom>
          <a:noFill/>
        </p:spPr>
        <p:txBody>
          <a:bodyPr wrap="none" rtlCol="0">
            <a:spAutoFit/>
          </a:bodyPr>
          <a:lstStyle/>
          <a:p>
            <a:r>
              <a:rPr lang="en-GB" b="1" dirty="0" smtClean="0"/>
              <a:t>Call-to-Action available or Not?</a:t>
            </a:r>
            <a:endParaRPr lang="en-IN" b="1" dirty="0"/>
          </a:p>
        </p:txBody>
      </p:sp>
      <p:pic>
        <p:nvPicPr>
          <p:cNvPr id="7" name="Picture 6"/>
          <p:cNvPicPr>
            <a:picLocks noChangeAspect="1"/>
          </p:cNvPicPr>
          <p:nvPr/>
        </p:nvPicPr>
        <p:blipFill>
          <a:blip r:embed="rId4"/>
          <a:stretch>
            <a:fillRect/>
          </a:stretch>
        </p:blipFill>
        <p:spPr>
          <a:xfrm>
            <a:off x="238538" y="4055827"/>
            <a:ext cx="6225765" cy="2737105"/>
          </a:xfrm>
          <a:prstGeom prst="rect">
            <a:avLst/>
          </a:prstGeom>
        </p:spPr>
      </p:pic>
      <p:pic>
        <p:nvPicPr>
          <p:cNvPr id="10" name="Picture 9"/>
          <p:cNvPicPr>
            <a:picLocks noChangeAspect="1"/>
          </p:cNvPicPr>
          <p:nvPr/>
        </p:nvPicPr>
        <p:blipFill>
          <a:blip r:embed="rId5"/>
          <a:stretch>
            <a:fillRect/>
          </a:stretch>
        </p:blipFill>
        <p:spPr>
          <a:xfrm>
            <a:off x="238537" y="1298454"/>
            <a:ext cx="6225765" cy="2393473"/>
          </a:xfrm>
          <a:prstGeom prst="rect">
            <a:avLst/>
          </a:prstGeom>
        </p:spPr>
      </p:pic>
    </p:spTree>
    <p:extLst>
      <p:ext uri="{BB962C8B-B14F-4D97-AF65-F5344CB8AC3E}">
        <p14:creationId xmlns:p14="http://schemas.microsoft.com/office/powerpoint/2010/main" val="14684518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019020" y="102076"/>
            <a:ext cx="9144000" cy="960879"/>
          </a:xfrm>
        </p:spPr>
        <p:txBody>
          <a:bodyPr>
            <a:normAutofit/>
          </a:bodyPr>
          <a:lstStyle/>
          <a:p>
            <a:r>
              <a:rPr lang="en-GB" sz="2400" b="1" dirty="0" smtClean="0"/>
              <a:t>Company Selection</a:t>
            </a:r>
            <a:endParaRPr lang="en-IN" sz="2400" b="1" dirty="0"/>
          </a:p>
        </p:txBody>
      </p:sp>
      <p:sp>
        <p:nvSpPr>
          <p:cNvPr id="8" name="TextBox 7"/>
          <p:cNvSpPr txBox="1"/>
          <p:nvPr/>
        </p:nvSpPr>
        <p:spPr>
          <a:xfrm>
            <a:off x="1033669" y="1346804"/>
            <a:ext cx="5367367" cy="1200329"/>
          </a:xfrm>
          <a:prstGeom prst="rect">
            <a:avLst/>
          </a:prstGeom>
          <a:noFill/>
        </p:spPr>
        <p:txBody>
          <a:bodyPr wrap="none" rtlCol="0">
            <a:spAutoFit/>
          </a:bodyPr>
          <a:lstStyle/>
          <a:p>
            <a:r>
              <a:rPr lang="en-GB" dirty="0" smtClean="0"/>
              <a:t>I selected the company Crimson Logic for this project.</a:t>
            </a:r>
          </a:p>
          <a:p>
            <a:endParaRPr lang="en-GB" dirty="0"/>
          </a:p>
          <a:p>
            <a:r>
              <a:rPr lang="en-GB" dirty="0" smtClean="0"/>
              <a:t>Website- </a:t>
            </a:r>
            <a:r>
              <a:rPr lang="en-GB" dirty="0" smtClean="0">
                <a:hlinkClick r:id="rId3"/>
              </a:rPr>
              <a:t>www.crimsonlogic.com</a:t>
            </a:r>
            <a:endParaRPr lang="en-GB" dirty="0" smtClean="0"/>
          </a:p>
          <a:p>
            <a:endParaRPr lang="en-IN" dirty="0"/>
          </a:p>
        </p:txBody>
      </p:sp>
      <p:sp>
        <p:nvSpPr>
          <p:cNvPr id="9" name="TextBox 8"/>
          <p:cNvSpPr txBox="1"/>
          <p:nvPr/>
        </p:nvSpPr>
        <p:spPr>
          <a:xfrm>
            <a:off x="1033669" y="2527549"/>
            <a:ext cx="8656075" cy="4278094"/>
          </a:xfrm>
          <a:prstGeom prst="rect">
            <a:avLst/>
          </a:prstGeom>
          <a:noFill/>
        </p:spPr>
        <p:txBody>
          <a:bodyPr wrap="square" rtlCol="0">
            <a:spAutoFit/>
          </a:bodyPr>
          <a:lstStyle/>
          <a:p>
            <a:r>
              <a:rPr lang="en-GB" sz="1600" b="1" u="sng" dirty="0" smtClean="0"/>
              <a:t>About Us</a:t>
            </a:r>
          </a:p>
          <a:p>
            <a:endParaRPr lang="en-GB" sz="1600" dirty="0"/>
          </a:p>
          <a:p>
            <a:r>
              <a:rPr lang="en-GB" sz="1600" dirty="0" err="1"/>
              <a:t>CrimsonLogic</a:t>
            </a:r>
            <a:r>
              <a:rPr lang="en-GB" sz="1600" dirty="0"/>
              <a:t>, part of the PSA Group, is a global technology company that digitalises and simplifies global trade for businesses and governments around the world through intuitive and delightful solutions</a:t>
            </a:r>
            <a:r>
              <a:rPr lang="en-GB" sz="1600" dirty="0" smtClean="0"/>
              <a:t>.</a:t>
            </a:r>
          </a:p>
          <a:p>
            <a:endParaRPr lang="en-GB" sz="1600" dirty="0"/>
          </a:p>
          <a:p>
            <a:r>
              <a:rPr lang="en-GB" sz="1600" dirty="0"/>
              <a:t>With over 35 years of experience advancing trade facilitation, compliance, port operations, government services and logistics, we push the boundaries of technology with insightful innovation and deep domain expertise of global trade driven by customer-centricity at our core</a:t>
            </a:r>
            <a:r>
              <a:rPr lang="en-GB" sz="1600" dirty="0" smtClean="0"/>
              <a:t>.</a:t>
            </a:r>
          </a:p>
          <a:p>
            <a:endParaRPr lang="en-GB" sz="1600" dirty="0"/>
          </a:p>
          <a:p>
            <a:r>
              <a:rPr lang="en-GB" sz="1600" dirty="0"/>
              <a:t>Having pioneered the world’s first single-window trade facilitation system, we continue to drive the digital transformation of global trade in over 40 countries with sustainable, impactful solutions for a more seamlessly connected world.</a:t>
            </a:r>
          </a:p>
          <a:p>
            <a:endParaRPr lang="en-GB" sz="1600" dirty="0" smtClean="0"/>
          </a:p>
          <a:p>
            <a:endParaRPr lang="en-GB" sz="1600" dirty="0"/>
          </a:p>
          <a:p>
            <a:endParaRPr lang="en-GB" sz="1600" dirty="0" smtClean="0"/>
          </a:p>
          <a:p>
            <a:endParaRPr lang="en-IN" sz="1600" dirty="0"/>
          </a:p>
        </p:txBody>
      </p:sp>
      <p:pic>
        <p:nvPicPr>
          <p:cNvPr id="10" name="Picture 9"/>
          <p:cNvPicPr>
            <a:picLocks noChangeAspect="1"/>
          </p:cNvPicPr>
          <p:nvPr/>
        </p:nvPicPr>
        <p:blipFill>
          <a:blip r:embed="rId4"/>
          <a:stretch>
            <a:fillRect/>
          </a:stretch>
        </p:blipFill>
        <p:spPr>
          <a:xfrm>
            <a:off x="9819861" y="1712329"/>
            <a:ext cx="1880792" cy="4991797"/>
          </a:xfrm>
          <a:prstGeom prst="rect">
            <a:avLst/>
          </a:prstGeom>
        </p:spPr>
      </p:pic>
      <p:pic>
        <p:nvPicPr>
          <p:cNvPr id="11" name="Picture 10"/>
          <p:cNvPicPr>
            <a:picLocks noChangeAspect="1"/>
          </p:cNvPicPr>
          <p:nvPr/>
        </p:nvPicPr>
        <p:blipFill>
          <a:blip r:embed="rId5"/>
          <a:stretch>
            <a:fillRect/>
          </a:stretch>
        </p:blipFill>
        <p:spPr>
          <a:xfrm>
            <a:off x="7382433" y="170493"/>
            <a:ext cx="3867690" cy="1295581"/>
          </a:xfrm>
          <a:prstGeom prst="rect">
            <a:avLst/>
          </a:prstGeom>
        </p:spPr>
      </p:pic>
    </p:spTree>
    <p:extLst>
      <p:ext uri="{BB962C8B-B14F-4D97-AF65-F5344CB8AC3E}">
        <p14:creationId xmlns:p14="http://schemas.microsoft.com/office/powerpoint/2010/main" val="22934438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55765" y="321027"/>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Basics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98783" y="681976"/>
            <a:ext cx="2520883" cy="1384995"/>
          </a:xfrm>
          <a:prstGeom prst="rect">
            <a:avLst/>
          </a:prstGeom>
          <a:noFill/>
        </p:spPr>
        <p:txBody>
          <a:bodyPr wrap="none" rtlCol="0">
            <a:spAutoFit/>
          </a:bodyPr>
          <a:lstStyle/>
          <a:p>
            <a:r>
              <a:rPr lang="en-GB" sz="1200" b="1" dirty="0" smtClean="0"/>
              <a:t>Is Necessary Pages available or Not?</a:t>
            </a:r>
          </a:p>
          <a:p>
            <a:endParaRPr lang="en-GB" sz="1200" b="1" dirty="0"/>
          </a:p>
          <a:p>
            <a:pPr marL="285750" indent="-285750">
              <a:buFont typeface="Arial" panose="020B0604020202020204" pitchFamily="34" charset="0"/>
              <a:buChar char="•"/>
            </a:pPr>
            <a:r>
              <a:rPr lang="en-GB" sz="1200" b="1" dirty="0" smtClean="0"/>
              <a:t>About Us – Yes</a:t>
            </a:r>
          </a:p>
          <a:p>
            <a:pPr marL="285750" indent="-285750">
              <a:buFont typeface="Arial" panose="020B0604020202020204" pitchFamily="34" charset="0"/>
              <a:buChar char="•"/>
            </a:pPr>
            <a:endParaRPr lang="en-GB" sz="1200" b="1" dirty="0" smtClean="0"/>
          </a:p>
          <a:p>
            <a:pPr marL="285750" indent="-285750">
              <a:buFont typeface="Arial" panose="020B0604020202020204" pitchFamily="34" charset="0"/>
              <a:buChar char="•"/>
            </a:pPr>
            <a:r>
              <a:rPr lang="en-GB" sz="1200" b="1" dirty="0" smtClean="0"/>
              <a:t>Services – Yes</a:t>
            </a:r>
          </a:p>
          <a:p>
            <a:pPr marL="285750" indent="-285750">
              <a:buFont typeface="Arial" panose="020B0604020202020204" pitchFamily="34" charset="0"/>
              <a:buChar char="•"/>
            </a:pPr>
            <a:endParaRPr lang="en-GB" sz="1200" b="1" dirty="0" smtClean="0"/>
          </a:p>
          <a:p>
            <a:pPr marL="285750" indent="-285750">
              <a:buFont typeface="Arial" panose="020B0604020202020204" pitchFamily="34" charset="0"/>
              <a:buChar char="•"/>
            </a:pPr>
            <a:r>
              <a:rPr lang="en-GB" sz="1200" b="1" dirty="0" smtClean="0"/>
              <a:t>Privacy Policy - Yes</a:t>
            </a:r>
            <a:endParaRPr lang="en-IN" sz="1200" b="1" dirty="0"/>
          </a:p>
        </p:txBody>
      </p:sp>
      <p:pic>
        <p:nvPicPr>
          <p:cNvPr id="5" name="Picture 4"/>
          <p:cNvPicPr>
            <a:picLocks noChangeAspect="1"/>
          </p:cNvPicPr>
          <p:nvPr/>
        </p:nvPicPr>
        <p:blipFill>
          <a:blip r:embed="rId3"/>
          <a:stretch>
            <a:fillRect/>
          </a:stretch>
        </p:blipFill>
        <p:spPr>
          <a:xfrm>
            <a:off x="5255410" y="1235953"/>
            <a:ext cx="6097537" cy="2062422"/>
          </a:xfrm>
          <a:prstGeom prst="rect">
            <a:avLst/>
          </a:prstGeom>
        </p:spPr>
      </p:pic>
      <p:pic>
        <p:nvPicPr>
          <p:cNvPr id="6" name="Picture 5"/>
          <p:cNvPicPr>
            <a:picLocks noChangeAspect="1"/>
          </p:cNvPicPr>
          <p:nvPr/>
        </p:nvPicPr>
        <p:blipFill>
          <a:blip r:embed="rId4"/>
          <a:stretch>
            <a:fillRect/>
          </a:stretch>
        </p:blipFill>
        <p:spPr>
          <a:xfrm>
            <a:off x="5357664" y="4021336"/>
            <a:ext cx="5995283" cy="2260194"/>
          </a:xfrm>
          <a:prstGeom prst="rect">
            <a:avLst/>
          </a:prstGeom>
        </p:spPr>
      </p:pic>
      <p:pic>
        <p:nvPicPr>
          <p:cNvPr id="10" name="Picture 9"/>
          <p:cNvPicPr>
            <a:picLocks noChangeAspect="1"/>
          </p:cNvPicPr>
          <p:nvPr/>
        </p:nvPicPr>
        <p:blipFill>
          <a:blip r:embed="rId5"/>
          <a:stretch>
            <a:fillRect/>
          </a:stretch>
        </p:blipFill>
        <p:spPr>
          <a:xfrm>
            <a:off x="55765" y="3972616"/>
            <a:ext cx="5072826" cy="2308914"/>
          </a:xfrm>
          <a:prstGeom prst="rect">
            <a:avLst/>
          </a:prstGeom>
        </p:spPr>
      </p:pic>
      <p:sp>
        <p:nvSpPr>
          <p:cNvPr id="13" name="TextBox 12"/>
          <p:cNvSpPr txBox="1"/>
          <p:nvPr/>
        </p:nvSpPr>
        <p:spPr>
          <a:xfrm>
            <a:off x="254442" y="3456171"/>
            <a:ext cx="1466940" cy="369332"/>
          </a:xfrm>
          <a:prstGeom prst="rect">
            <a:avLst/>
          </a:prstGeom>
          <a:noFill/>
        </p:spPr>
        <p:txBody>
          <a:bodyPr wrap="none" rtlCol="0">
            <a:spAutoFit/>
          </a:bodyPr>
          <a:lstStyle/>
          <a:p>
            <a:r>
              <a:rPr lang="en-GB" b="1" dirty="0" smtClean="0"/>
              <a:t>Privacy Policy</a:t>
            </a:r>
            <a:endParaRPr lang="en-IN" b="1" dirty="0"/>
          </a:p>
        </p:txBody>
      </p:sp>
      <p:sp>
        <p:nvSpPr>
          <p:cNvPr id="15" name="TextBox 14"/>
          <p:cNvSpPr txBox="1"/>
          <p:nvPr/>
        </p:nvSpPr>
        <p:spPr>
          <a:xfrm>
            <a:off x="5440018" y="3456171"/>
            <a:ext cx="1239442" cy="369332"/>
          </a:xfrm>
          <a:prstGeom prst="rect">
            <a:avLst/>
          </a:prstGeom>
          <a:noFill/>
        </p:spPr>
        <p:txBody>
          <a:bodyPr wrap="none" rtlCol="0">
            <a:spAutoFit/>
          </a:bodyPr>
          <a:lstStyle/>
          <a:p>
            <a:r>
              <a:rPr lang="en-GB" b="1" dirty="0" smtClean="0"/>
              <a:t>Contact Us</a:t>
            </a:r>
            <a:endParaRPr lang="en-IN" b="1" dirty="0"/>
          </a:p>
        </p:txBody>
      </p:sp>
      <p:sp>
        <p:nvSpPr>
          <p:cNvPr id="16" name="TextBox 15"/>
          <p:cNvSpPr txBox="1"/>
          <p:nvPr/>
        </p:nvSpPr>
        <p:spPr>
          <a:xfrm>
            <a:off x="5401578" y="833900"/>
            <a:ext cx="1316322" cy="369332"/>
          </a:xfrm>
          <a:prstGeom prst="rect">
            <a:avLst/>
          </a:prstGeom>
          <a:noFill/>
        </p:spPr>
        <p:txBody>
          <a:bodyPr wrap="none" rtlCol="0">
            <a:spAutoFit/>
          </a:bodyPr>
          <a:lstStyle/>
          <a:p>
            <a:r>
              <a:rPr lang="en-GB" b="1" dirty="0" smtClean="0"/>
              <a:t>Home Page</a:t>
            </a:r>
            <a:endParaRPr lang="en-IN" b="1" dirty="0"/>
          </a:p>
        </p:txBody>
      </p:sp>
    </p:spTree>
    <p:extLst>
      <p:ext uri="{BB962C8B-B14F-4D97-AF65-F5344CB8AC3E}">
        <p14:creationId xmlns:p14="http://schemas.microsoft.com/office/powerpoint/2010/main" val="8118018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55765" y="321027"/>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Basics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5601" y="760823"/>
            <a:ext cx="3204467" cy="2308324"/>
          </a:xfrm>
          <a:prstGeom prst="rect">
            <a:avLst/>
          </a:prstGeom>
          <a:noFill/>
        </p:spPr>
        <p:txBody>
          <a:bodyPr wrap="none" rtlCol="0">
            <a:spAutoFit/>
          </a:bodyPr>
          <a:lstStyle/>
          <a:p>
            <a:r>
              <a:rPr lang="en-GB" b="1" dirty="0" smtClean="0"/>
              <a:t>Is SSL Certificate used or not?</a:t>
            </a:r>
          </a:p>
          <a:p>
            <a:endParaRPr lang="en-GB" b="1" dirty="0" smtClean="0"/>
          </a:p>
          <a:p>
            <a:pPr marL="285750" indent="-285750">
              <a:buFontTx/>
              <a:buChar char="-"/>
            </a:pPr>
            <a:r>
              <a:rPr lang="en-GB" dirty="0" smtClean="0"/>
              <a:t>Yes if it has lock screen, then</a:t>
            </a:r>
          </a:p>
          <a:p>
            <a:r>
              <a:rPr lang="en-GB" dirty="0" smtClean="0"/>
              <a:t>It is https: enabled site.</a:t>
            </a:r>
          </a:p>
          <a:p>
            <a:pPr marL="285750" indent="-285750">
              <a:buFontTx/>
              <a:buChar char="-"/>
            </a:pPr>
            <a:endParaRPr lang="en-GB" b="1" dirty="0"/>
          </a:p>
          <a:p>
            <a:r>
              <a:rPr lang="en-GB" b="1" dirty="0" smtClean="0"/>
              <a:t>Is SSL redirect is used or not?</a:t>
            </a:r>
          </a:p>
          <a:p>
            <a:endParaRPr lang="en-GB" b="1" dirty="0"/>
          </a:p>
          <a:p>
            <a:r>
              <a:rPr lang="en-GB" b="1" dirty="0" smtClean="0"/>
              <a:t>-   </a:t>
            </a:r>
            <a:r>
              <a:rPr lang="en-GB" dirty="0" smtClean="0"/>
              <a:t>Yes it is used.</a:t>
            </a:r>
            <a:endParaRPr lang="en-GB" dirty="0"/>
          </a:p>
        </p:txBody>
      </p:sp>
      <p:pic>
        <p:nvPicPr>
          <p:cNvPr id="2" name="Picture 1"/>
          <p:cNvPicPr>
            <a:picLocks noChangeAspect="1"/>
          </p:cNvPicPr>
          <p:nvPr/>
        </p:nvPicPr>
        <p:blipFill>
          <a:blip r:embed="rId3"/>
          <a:stretch>
            <a:fillRect/>
          </a:stretch>
        </p:blipFill>
        <p:spPr>
          <a:xfrm>
            <a:off x="134427" y="3474718"/>
            <a:ext cx="5701829" cy="3252085"/>
          </a:xfrm>
          <a:prstGeom prst="rect">
            <a:avLst/>
          </a:prstGeom>
        </p:spPr>
      </p:pic>
      <p:pic>
        <p:nvPicPr>
          <p:cNvPr id="7" name="Picture 6"/>
          <p:cNvPicPr>
            <a:picLocks noChangeAspect="1"/>
          </p:cNvPicPr>
          <p:nvPr/>
        </p:nvPicPr>
        <p:blipFill>
          <a:blip r:embed="rId4"/>
          <a:stretch>
            <a:fillRect/>
          </a:stretch>
        </p:blipFill>
        <p:spPr>
          <a:xfrm>
            <a:off x="6114552" y="3474718"/>
            <a:ext cx="5891917" cy="3108961"/>
          </a:xfrm>
          <a:prstGeom prst="rect">
            <a:avLst/>
          </a:prstGeom>
        </p:spPr>
      </p:pic>
      <p:pic>
        <p:nvPicPr>
          <p:cNvPr id="9" name="Picture 8"/>
          <p:cNvPicPr>
            <a:picLocks noChangeAspect="1"/>
          </p:cNvPicPr>
          <p:nvPr/>
        </p:nvPicPr>
        <p:blipFill>
          <a:blip r:embed="rId5"/>
          <a:stretch>
            <a:fillRect/>
          </a:stretch>
        </p:blipFill>
        <p:spPr>
          <a:xfrm>
            <a:off x="3525824" y="1312810"/>
            <a:ext cx="8368108" cy="1743848"/>
          </a:xfrm>
          <a:prstGeom prst="rect">
            <a:avLst/>
          </a:prstGeom>
        </p:spPr>
      </p:pic>
    </p:spTree>
    <p:extLst>
      <p:ext uri="{BB962C8B-B14F-4D97-AF65-F5344CB8AC3E}">
        <p14:creationId xmlns:p14="http://schemas.microsoft.com/office/powerpoint/2010/main" val="41078755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55765" y="321027"/>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Basics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5601" y="760823"/>
            <a:ext cx="2329356" cy="923330"/>
          </a:xfrm>
          <a:prstGeom prst="rect">
            <a:avLst/>
          </a:prstGeom>
          <a:noFill/>
        </p:spPr>
        <p:txBody>
          <a:bodyPr wrap="none" rtlCol="0">
            <a:spAutoFit/>
          </a:bodyPr>
          <a:lstStyle/>
          <a:p>
            <a:r>
              <a:rPr lang="en-GB" b="1" dirty="0" smtClean="0"/>
              <a:t>Is Site mobile friendly?</a:t>
            </a:r>
          </a:p>
          <a:p>
            <a:endParaRPr lang="en-GB" b="1" dirty="0" smtClean="0"/>
          </a:p>
          <a:p>
            <a:pPr marL="285750" indent="-285750">
              <a:buFontTx/>
              <a:buChar char="-"/>
            </a:pPr>
            <a:r>
              <a:rPr lang="en-GB" dirty="0" smtClean="0"/>
              <a:t>Yes it is.</a:t>
            </a:r>
          </a:p>
        </p:txBody>
      </p:sp>
      <p:pic>
        <p:nvPicPr>
          <p:cNvPr id="5" name="Picture 4"/>
          <p:cNvPicPr>
            <a:picLocks noChangeAspect="1"/>
          </p:cNvPicPr>
          <p:nvPr/>
        </p:nvPicPr>
        <p:blipFill>
          <a:blip r:embed="rId3"/>
          <a:stretch>
            <a:fillRect/>
          </a:stretch>
        </p:blipFill>
        <p:spPr>
          <a:xfrm>
            <a:off x="3927944" y="708825"/>
            <a:ext cx="8054672" cy="5938465"/>
          </a:xfrm>
          <a:prstGeom prst="rect">
            <a:avLst/>
          </a:prstGeom>
        </p:spPr>
      </p:pic>
    </p:spTree>
    <p:extLst>
      <p:ext uri="{BB962C8B-B14F-4D97-AF65-F5344CB8AC3E}">
        <p14:creationId xmlns:p14="http://schemas.microsoft.com/office/powerpoint/2010/main" val="23670769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55765" y="321027"/>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Basics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5601" y="760823"/>
            <a:ext cx="2882520" cy="923330"/>
          </a:xfrm>
          <a:prstGeom prst="rect">
            <a:avLst/>
          </a:prstGeom>
          <a:noFill/>
        </p:spPr>
        <p:txBody>
          <a:bodyPr wrap="none" rtlCol="0">
            <a:spAutoFit/>
          </a:bodyPr>
          <a:lstStyle/>
          <a:p>
            <a:r>
              <a:rPr lang="en-GB" b="1" dirty="0" smtClean="0"/>
              <a:t>If yes, then what it is speed?</a:t>
            </a:r>
            <a:br>
              <a:rPr lang="en-GB" b="1" dirty="0" smtClean="0"/>
            </a:br>
            <a:endParaRPr lang="en-GB" b="1" dirty="0"/>
          </a:p>
          <a:p>
            <a:r>
              <a:rPr lang="en-GB" b="1" dirty="0" smtClean="0"/>
              <a:t>-   </a:t>
            </a:r>
            <a:r>
              <a:rPr lang="en-GB" dirty="0" smtClean="0"/>
              <a:t>Yes it is used.</a:t>
            </a:r>
            <a:endParaRPr lang="en-GB" dirty="0"/>
          </a:p>
        </p:txBody>
      </p:sp>
      <p:pic>
        <p:nvPicPr>
          <p:cNvPr id="2" name="Picture 1"/>
          <p:cNvPicPr>
            <a:picLocks noChangeAspect="1"/>
          </p:cNvPicPr>
          <p:nvPr/>
        </p:nvPicPr>
        <p:blipFill>
          <a:blip r:embed="rId3"/>
          <a:stretch>
            <a:fillRect/>
          </a:stretch>
        </p:blipFill>
        <p:spPr>
          <a:xfrm>
            <a:off x="96504" y="1736151"/>
            <a:ext cx="6172178" cy="2144167"/>
          </a:xfrm>
          <a:prstGeom prst="rect">
            <a:avLst/>
          </a:prstGeom>
        </p:spPr>
      </p:pic>
      <p:pic>
        <p:nvPicPr>
          <p:cNvPr id="10" name="Picture 9"/>
          <p:cNvPicPr>
            <a:picLocks noChangeAspect="1"/>
          </p:cNvPicPr>
          <p:nvPr/>
        </p:nvPicPr>
        <p:blipFill>
          <a:blip r:embed="rId4"/>
          <a:stretch>
            <a:fillRect/>
          </a:stretch>
        </p:blipFill>
        <p:spPr>
          <a:xfrm>
            <a:off x="6347572" y="1684153"/>
            <a:ext cx="5541593" cy="2268239"/>
          </a:xfrm>
          <a:prstGeom prst="rect">
            <a:avLst/>
          </a:prstGeom>
        </p:spPr>
      </p:pic>
      <p:pic>
        <p:nvPicPr>
          <p:cNvPr id="12" name="Picture 11"/>
          <p:cNvPicPr>
            <a:picLocks noChangeAspect="1"/>
          </p:cNvPicPr>
          <p:nvPr/>
        </p:nvPicPr>
        <p:blipFill>
          <a:blip r:embed="rId5"/>
          <a:stretch>
            <a:fillRect/>
          </a:stretch>
        </p:blipFill>
        <p:spPr>
          <a:xfrm>
            <a:off x="96504" y="3932316"/>
            <a:ext cx="12021284" cy="2842195"/>
          </a:xfrm>
          <a:prstGeom prst="rect">
            <a:avLst/>
          </a:prstGeom>
        </p:spPr>
      </p:pic>
    </p:spTree>
    <p:extLst>
      <p:ext uri="{BB962C8B-B14F-4D97-AF65-F5344CB8AC3E}">
        <p14:creationId xmlns:p14="http://schemas.microsoft.com/office/powerpoint/2010/main" val="31710909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Technical</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5601" y="744921"/>
            <a:ext cx="11330666" cy="923330"/>
          </a:xfrm>
          <a:prstGeom prst="rect">
            <a:avLst/>
          </a:prstGeom>
          <a:noFill/>
        </p:spPr>
        <p:txBody>
          <a:bodyPr wrap="none" rtlCol="0">
            <a:spAutoFit/>
          </a:bodyPr>
          <a:lstStyle/>
          <a:p>
            <a:r>
              <a:rPr lang="en-GB" b="1" dirty="0" smtClean="0"/>
              <a:t>If Site Map available or not?</a:t>
            </a:r>
            <a:br>
              <a:rPr lang="en-GB" b="1" dirty="0" smtClean="0"/>
            </a:br>
            <a:endParaRPr lang="en-GB" b="1" dirty="0"/>
          </a:p>
          <a:p>
            <a:r>
              <a:rPr lang="en-GB" b="1" dirty="0" smtClean="0"/>
              <a:t>-   </a:t>
            </a:r>
            <a:r>
              <a:rPr lang="en-GB" dirty="0" smtClean="0"/>
              <a:t>Yes. Search engines like Google use to crawl and re-crawl posts/pages/product/images/archives on your website.</a:t>
            </a:r>
            <a:endParaRPr lang="en-GB" dirty="0"/>
          </a:p>
        </p:txBody>
      </p:sp>
      <p:pic>
        <p:nvPicPr>
          <p:cNvPr id="5" name="Picture 4"/>
          <p:cNvPicPr>
            <a:picLocks noChangeAspect="1"/>
          </p:cNvPicPr>
          <p:nvPr/>
        </p:nvPicPr>
        <p:blipFill>
          <a:blip r:embed="rId3"/>
          <a:stretch>
            <a:fillRect/>
          </a:stretch>
        </p:blipFill>
        <p:spPr>
          <a:xfrm>
            <a:off x="212606" y="1677251"/>
            <a:ext cx="11770869" cy="2038635"/>
          </a:xfrm>
          <a:prstGeom prst="rect">
            <a:avLst/>
          </a:prstGeom>
        </p:spPr>
      </p:pic>
      <p:pic>
        <p:nvPicPr>
          <p:cNvPr id="7" name="Picture 6"/>
          <p:cNvPicPr>
            <a:picLocks noChangeAspect="1"/>
          </p:cNvPicPr>
          <p:nvPr/>
        </p:nvPicPr>
        <p:blipFill>
          <a:blip r:embed="rId4"/>
          <a:stretch>
            <a:fillRect/>
          </a:stretch>
        </p:blipFill>
        <p:spPr>
          <a:xfrm>
            <a:off x="235601" y="3715886"/>
            <a:ext cx="11770868" cy="3070296"/>
          </a:xfrm>
          <a:prstGeom prst="rect">
            <a:avLst/>
          </a:prstGeom>
        </p:spPr>
      </p:pic>
    </p:spTree>
    <p:extLst>
      <p:ext uri="{BB962C8B-B14F-4D97-AF65-F5344CB8AC3E}">
        <p14:creationId xmlns:p14="http://schemas.microsoft.com/office/powerpoint/2010/main" val="26382924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Technical</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40705" y="724770"/>
            <a:ext cx="11914672" cy="923330"/>
          </a:xfrm>
          <a:prstGeom prst="rect">
            <a:avLst/>
          </a:prstGeom>
          <a:noFill/>
        </p:spPr>
        <p:txBody>
          <a:bodyPr wrap="none" rtlCol="0">
            <a:spAutoFit/>
          </a:bodyPr>
          <a:lstStyle/>
          <a:p>
            <a:r>
              <a:rPr lang="en-GB" b="1" dirty="0" smtClean="0"/>
              <a:t>If Robots. Txt available or not?</a:t>
            </a:r>
            <a:br>
              <a:rPr lang="en-GB" b="1" dirty="0" smtClean="0"/>
            </a:br>
            <a:endParaRPr lang="en-GB" b="1" dirty="0"/>
          </a:p>
          <a:p>
            <a:r>
              <a:rPr lang="en-GB" b="1" dirty="0" smtClean="0"/>
              <a:t>-   </a:t>
            </a:r>
            <a:r>
              <a:rPr lang="en-GB" dirty="0" smtClean="0"/>
              <a:t>Yes, this file is to prevent the crawling and indexing of certain parts of your site by web crawlers and spiders run by sites.</a:t>
            </a:r>
            <a:endParaRPr lang="en-GB" dirty="0"/>
          </a:p>
        </p:txBody>
      </p:sp>
      <p:pic>
        <p:nvPicPr>
          <p:cNvPr id="2" name="Picture 1"/>
          <p:cNvPicPr>
            <a:picLocks noChangeAspect="1"/>
          </p:cNvPicPr>
          <p:nvPr/>
        </p:nvPicPr>
        <p:blipFill>
          <a:blip r:embed="rId3"/>
          <a:stretch>
            <a:fillRect/>
          </a:stretch>
        </p:blipFill>
        <p:spPr>
          <a:xfrm>
            <a:off x="148135" y="1666153"/>
            <a:ext cx="11699307" cy="1267878"/>
          </a:xfrm>
          <a:prstGeom prst="rect">
            <a:avLst/>
          </a:prstGeom>
        </p:spPr>
      </p:pic>
      <p:pic>
        <p:nvPicPr>
          <p:cNvPr id="6" name="Picture 5"/>
          <p:cNvPicPr>
            <a:picLocks noChangeAspect="1"/>
          </p:cNvPicPr>
          <p:nvPr/>
        </p:nvPicPr>
        <p:blipFill>
          <a:blip r:embed="rId4"/>
          <a:stretch>
            <a:fillRect/>
          </a:stretch>
        </p:blipFill>
        <p:spPr>
          <a:xfrm>
            <a:off x="140705" y="3071354"/>
            <a:ext cx="11699307" cy="3703157"/>
          </a:xfrm>
          <a:prstGeom prst="rect">
            <a:avLst/>
          </a:prstGeom>
        </p:spPr>
      </p:pic>
    </p:spTree>
    <p:extLst>
      <p:ext uri="{BB962C8B-B14F-4D97-AF65-F5344CB8AC3E}">
        <p14:creationId xmlns:p14="http://schemas.microsoft.com/office/powerpoint/2010/main" val="41456246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Technical</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40705" y="724770"/>
            <a:ext cx="3575594" cy="923330"/>
          </a:xfrm>
          <a:prstGeom prst="rect">
            <a:avLst/>
          </a:prstGeom>
          <a:noFill/>
        </p:spPr>
        <p:txBody>
          <a:bodyPr wrap="none" rtlCol="0">
            <a:spAutoFit/>
          </a:bodyPr>
          <a:lstStyle/>
          <a:p>
            <a:r>
              <a:rPr lang="en-GB" b="1" dirty="0" smtClean="0"/>
              <a:t>How many pages has thin content?</a:t>
            </a:r>
          </a:p>
          <a:p>
            <a:endParaRPr lang="en-GB" b="1" dirty="0"/>
          </a:p>
          <a:p>
            <a:r>
              <a:rPr lang="en-GB" b="1" dirty="0" smtClean="0"/>
              <a:t>-  Yes </a:t>
            </a:r>
            <a:r>
              <a:rPr lang="en-GB" dirty="0" smtClean="0"/>
              <a:t>.</a:t>
            </a:r>
            <a:endParaRPr lang="en-GB" dirty="0"/>
          </a:p>
        </p:txBody>
      </p:sp>
      <p:pic>
        <p:nvPicPr>
          <p:cNvPr id="5" name="Picture 4"/>
          <p:cNvPicPr>
            <a:picLocks noChangeAspect="1"/>
          </p:cNvPicPr>
          <p:nvPr/>
        </p:nvPicPr>
        <p:blipFill>
          <a:blip r:embed="rId3"/>
          <a:stretch>
            <a:fillRect/>
          </a:stretch>
        </p:blipFill>
        <p:spPr>
          <a:xfrm>
            <a:off x="285485" y="1801666"/>
            <a:ext cx="10317015" cy="1495634"/>
          </a:xfrm>
          <a:prstGeom prst="rect">
            <a:avLst/>
          </a:prstGeom>
        </p:spPr>
      </p:pic>
      <p:pic>
        <p:nvPicPr>
          <p:cNvPr id="7" name="Picture 6"/>
          <p:cNvPicPr>
            <a:picLocks noChangeAspect="1"/>
          </p:cNvPicPr>
          <p:nvPr/>
        </p:nvPicPr>
        <p:blipFill>
          <a:blip r:embed="rId4"/>
          <a:stretch>
            <a:fillRect/>
          </a:stretch>
        </p:blipFill>
        <p:spPr>
          <a:xfrm>
            <a:off x="285485" y="4111486"/>
            <a:ext cx="10364646" cy="2572109"/>
          </a:xfrm>
          <a:prstGeom prst="rect">
            <a:avLst/>
          </a:prstGeom>
        </p:spPr>
      </p:pic>
      <p:sp>
        <p:nvSpPr>
          <p:cNvPr id="13" name="TextBox 12"/>
          <p:cNvSpPr txBox="1"/>
          <p:nvPr/>
        </p:nvSpPr>
        <p:spPr>
          <a:xfrm>
            <a:off x="285485" y="3188156"/>
            <a:ext cx="3429785" cy="923330"/>
          </a:xfrm>
          <a:prstGeom prst="rect">
            <a:avLst/>
          </a:prstGeom>
          <a:noFill/>
        </p:spPr>
        <p:txBody>
          <a:bodyPr wrap="none" rtlCol="0">
            <a:spAutoFit/>
          </a:bodyPr>
          <a:lstStyle/>
          <a:p>
            <a:r>
              <a:rPr lang="en-GB" b="1" dirty="0" smtClean="0"/>
              <a:t>Does site have Analytics Tracker?</a:t>
            </a:r>
          </a:p>
          <a:p>
            <a:endParaRPr lang="en-GB" b="1" dirty="0"/>
          </a:p>
          <a:p>
            <a:r>
              <a:rPr lang="en-GB" b="1" dirty="0" smtClean="0"/>
              <a:t>-  Yes </a:t>
            </a:r>
            <a:r>
              <a:rPr lang="en-GB" dirty="0" smtClean="0"/>
              <a:t>.</a:t>
            </a:r>
            <a:endParaRPr lang="en-GB" dirty="0"/>
          </a:p>
        </p:txBody>
      </p:sp>
    </p:spTree>
    <p:extLst>
      <p:ext uri="{BB962C8B-B14F-4D97-AF65-F5344CB8AC3E}">
        <p14:creationId xmlns:p14="http://schemas.microsoft.com/office/powerpoint/2010/main" val="6381438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Optimization</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40705" y="724770"/>
            <a:ext cx="2737929" cy="923330"/>
          </a:xfrm>
          <a:prstGeom prst="rect">
            <a:avLst/>
          </a:prstGeom>
          <a:noFill/>
        </p:spPr>
        <p:txBody>
          <a:bodyPr wrap="none" rtlCol="0">
            <a:spAutoFit/>
          </a:bodyPr>
          <a:lstStyle/>
          <a:p>
            <a:r>
              <a:rPr lang="en-GB" b="1" dirty="0" smtClean="0"/>
              <a:t>Is Meta Title Tag available?</a:t>
            </a:r>
            <a:br>
              <a:rPr lang="en-GB" b="1" dirty="0" smtClean="0"/>
            </a:br>
            <a:endParaRPr lang="en-GB" b="1" dirty="0"/>
          </a:p>
          <a:p>
            <a:r>
              <a:rPr lang="en-GB" b="1" dirty="0" smtClean="0"/>
              <a:t>-  Yes </a:t>
            </a:r>
            <a:r>
              <a:rPr lang="en-GB" dirty="0" smtClean="0"/>
              <a:t>.</a:t>
            </a:r>
            <a:endParaRPr lang="en-GB" dirty="0"/>
          </a:p>
        </p:txBody>
      </p:sp>
      <p:pic>
        <p:nvPicPr>
          <p:cNvPr id="5" name="Picture 4"/>
          <p:cNvPicPr>
            <a:picLocks noChangeAspect="1"/>
          </p:cNvPicPr>
          <p:nvPr/>
        </p:nvPicPr>
        <p:blipFill>
          <a:blip r:embed="rId3"/>
          <a:stretch>
            <a:fillRect/>
          </a:stretch>
        </p:blipFill>
        <p:spPr>
          <a:xfrm>
            <a:off x="140705" y="1719266"/>
            <a:ext cx="10251650" cy="1733792"/>
          </a:xfrm>
          <a:prstGeom prst="rect">
            <a:avLst/>
          </a:prstGeom>
        </p:spPr>
      </p:pic>
      <p:sp>
        <p:nvSpPr>
          <p:cNvPr id="10" name="TextBox 9"/>
          <p:cNvSpPr txBox="1"/>
          <p:nvPr/>
        </p:nvSpPr>
        <p:spPr>
          <a:xfrm>
            <a:off x="140704" y="3589576"/>
            <a:ext cx="3102131" cy="923330"/>
          </a:xfrm>
          <a:prstGeom prst="rect">
            <a:avLst/>
          </a:prstGeom>
          <a:noFill/>
        </p:spPr>
        <p:txBody>
          <a:bodyPr wrap="none" rtlCol="0">
            <a:spAutoFit/>
          </a:bodyPr>
          <a:lstStyle/>
          <a:p>
            <a:r>
              <a:rPr lang="en-GB" b="1" dirty="0" smtClean="0"/>
              <a:t>Is Meta descriptions available?</a:t>
            </a:r>
            <a:br>
              <a:rPr lang="en-GB" b="1" dirty="0" smtClean="0"/>
            </a:br>
            <a:endParaRPr lang="en-GB" b="1" dirty="0"/>
          </a:p>
          <a:p>
            <a:r>
              <a:rPr lang="en-GB" b="1" dirty="0" smtClean="0"/>
              <a:t>-  Yes </a:t>
            </a:r>
            <a:r>
              <a:rPr lang="en-GB" dirty="0" smtClean="0"/>
              <a:t>.</a:t>
            </a:r>
            <a:endParaRPr lang="en-GB" dirty="0"/>
          </a:p>
        </p:txBody>
      </p:sp>
      <p:pic>
        <p:nvPicPr>
          <p:cNvPr id="7" name="Picture 6"/>
          <p:cNvPicPr>
            <a:picLocks noChangeAspect="1"/>
          </p:cNvPicPr>
          <p:nvPr/>
        </p:nvPicPr>
        <p:blipFill>
          <a:blip r:embed="rId4"/>
          <a:stretch>
            <a:fillRect/>
          </a:stretch>
        </p:blipFill>
        <p:spPr>
          <a:xfrm>
            <a:off x="140704" y="4649424"/>
            <a:ext cx="10507541" cy="1804957"/>
          </a:xfrm>
          <a:prstGeom prst="rect">
            <a:avLst/>
          </a:prstGeom>
        </p:spPr>
      </p:pic>
    </p:spTree>
    <p:extLst>
      <p:ext uri="{BB962C8B-B14F-4D97-AF65-F5344CB8AC3E}">
        <p14:creationId xmlns:p14="http://schemas.microsoft.com/office/powerpoint/2010/main" val="30785943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Optimization</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40705" y="724770"/>
            <a:ext cx="2369751" cy="923330"/>
          </a:xfrm>
          <a:prstGeom prst="rect">
            <a:avLst/>
          </a:prstGeom>
          <a:noFill/>
        </p:spPr>
        <p:txBody>
          <a:bodyPr wrap="none" rtlCol="0">
            <a:spAutoFit/>
          </a:bodyPr>
          <a:lstStyle/>
          <a:p>
            <a:r>
              <a:rPr lang="en-GB" b="1" dirty="0" smtClean="0"/>
              <a:t>SERP Snippet Preview?</a:t>
            </a:r>
          </a:p>
          <a:p>
            <a:endParaRPr lang="en-GB" b="1" dirty="0"/>
          </a:p>
          <a:p>
            <a:r>
              <a:rPr lang="en-GB" b="1" dirty="0" smtClean="0"/>
              <a:t>-  Yes </a:t>
            </a:r>
            <a:r>
              <a:rPr lang="en-GB" dirty="0" smtClean="0"/>
              <a:t>.</a:t>
            </a:r>
            <a:endParaRPr lang="en-GB" dirty="0"/>
          </a:p>
        </p:txBody>
      </p:sp>
      <p:sp>
        <p:nvSpPr>
          <p:cNvPr id="10" name="TextBox 9"/>
          <p:cNvSpPr txBox="1"/>
          <p:nvPr/>
        </p:nvSpPr>
        <p:spPr>
          <a:xfrm>
            <a:off x="140703" y="3450866"/>
            <a:ext cx="2200924" cy="923330"/>
          </a:xfrm>
          <a:prstGeom prst="rect">
            <a:avLst/>
          </a:prstGeom>
          <a:noFill/>
        </p:spPr>
        <p:txBody>
          <a:bodyPr wrap="none" rtlCol="0">
            <a:spAutoFit/>
          </a:bodyPr>
          <a:lstStyle/>
          <a:p>
            <a:r>
              <a:rPr lang="en-GB" b="1" dirty="0" smtClean="0"/>
              <a:t>Is Site using H1 Tags?</a:t>
            </a:r>
            <a:br>
              <a:rPr lang="en-GB" b="1" dirty="0" smtClean="0"/>
            </a:br>
            <a:endParaRPr lang="en-GB" b="1" dirty="0"/>
          </a:p>
          <a:p>
            <a:r>
              <a:rPr lang="en-GB" b="1" dirty="0" smtClean="0"/>
              <a:t>-  Yes </a:t>
            </a:r>
            <a:r>
              <a:rPr lang="en-GB" dirty="0" smtClean="0"/>
              <a:t>.</a:t>
            </a:r>
            <a:endParaRPr lang="en-GB" dirty="0"/>
          </a:p>
        </p:txBody>
      </p:sp>
      <p:pic>
        <p:nvPicPr>
          <p:cNvPr id="2" name="Picture 1"/>
          <p:cNvPicPr>
            <a:picLocks noChangeAspect="1"/>
          </p:cNvPicPr>
          <p:nvPr/>
        </p:nvPicPr>
        <p:blipFill>
          <a:blip r:embed="rId3"/>
          <a:stretch>
            <a:fillRect/>
          </a:stretch>
        </p:blipFill>
        <p:spPr>
          <a:xfrm>
            <a:off x="140704" y="1638050"/>
            <a:ext cx="11770350" cy="1812816"/>
          </a:xfrm>
          <a:prstGeom prst="rect">
            <a:avLst/>
          </a:prstGeom>
        </p:spPr>
      </p:pic>
      <p:pic>
        <p:nvPicPr>
          <p:cNvPr id="6" name="Picture 5"/>
          <p:cNvPicPr>
            <a:picLocks noChangeAspect="1"/>
          </p:cNvPicPr>
          <p:nvPr/>
        </p:nvPicPr>
        <p:blipFill>
          <a:blip r:embed="rId4"/>
          <a:stretch>
            <a:fillRect/>
          </a:stretch>
        </p:blipFill>
        <p:spPr>
          <a:xfrm>
            <a:off x="191603" y="4382147"/>
            <a:ext cx="11668551" cy="1581371"/>
          </a:xfrm>
          <a:prstGeom prst="rect">
            <a:avLst/>
          </a:prstGeom>
        </p:spPr>
      </p:pic>
      <p:pic>
        <p:nvPicPr>
          <p:cNvPr id="9" name="Picture 8"/>
          <p:cNvPicPr>
            <a:picLocks noChangeAspect="1"/>
          </p:cNvPicPr>
          <p:nvPr/>
        </p:nvPicPr>
        <p:blipFill>
          <a:blip r:embed="rId5"/>
          <a:stretch>
            <a:fillRect/>
          </a:stretch>
        </p:blipFill>
        <p:spPr>
          <a:xfrm>
            <a:off x="242502" y="5804453"/>
            <a:ext cx="11668551" cy="971978"/>
          </a:xfrm>
          <a:prstGeom prst="rect">
            <a:avLst/>
          </a:prstGeom>
        </p:spPr>
      </p:pic>
    </p:spTree>
    <p:extLst>
      <p:ext uri="{BB962C8B-B14F-4D97-AF65-F5344CB8AC3E}">
        <p14:creationId xmlns:p14="http://schemas.microsoft.com/office/powerpoint/2010/main" val="36235499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Optimization</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40705" y="724770"/>
            <a:ext cx="4673074" cy="923330"/>
          </a:xfrm>
          <a:prstGeom prst="rect">
            <a:avLst/>
          </a:prstGeom>
          <a:noFill/>
        </p:spPr>
        <p:txBody>
          <a:bodyPr wrap="none" rtlCol="0">
            <a:spAutoFit/>
          </a:bodyPr>
          <a:lstStyle/>
          <a:p>
            <a:r>
              <a:rPr lang="en-GB" b="1" dirty="0" smtClean="0"/>
              <a:t>Is site having any Image missing Alt attributes?</a:t>
            </a:r>
          </a:p>
          <a:p>
            <a:endParaRPr lang="en-GB" b="1" dirty="0"/>
          </a:p>
          <a:p>
            <a:r>
              <a:rPr lang="en-GB" b="1" dirty="0" smtClean="0"/>
              <a:t>-  No</a:t>
            </a:r>
            <a:r>
              <a:rPr lang="en-GB" dirty="0" smtClean="0"/>
              <a:t>, the site is perfect.</a:t>
            </a:r>
            <a:endParaRPr lang="en-GB" dirty="0"/>
          </a:p>
        </p:txBody>
      </p:sp>
      <p:sp>
        <p:nvSpPr>
          <p:cNvPr id="10" name="TextBox 9"/>
          <p:cNvSpPr txBox="1"/>
          <p:nvPr/>
        </p:nvSpPr>
        <p:spPr>
          <a:xfrm>
            <a:off x="140703" y="3936176"/>
            <a:ext cx="2909451" cy="923330"/>
          </a:xfrm>
          <a:prstGeom prst="rect">
            <a:avLst/>
          </a:prstGeom>
          <a:noFill/>
        </p:spPr>
        <p:txBody>
          <a:bodyPr wrap="none" rtlCol="0">
            <a:spAutoFit/>
          </a:bodyPr>
          <a:lstStyle/>
          <a:p>
            <a:r>
              <a:rPr lang="en-GB" b="1" dirty="0" smtClean="0"/>
              <a:t>Is Site using Canonical Tags?</a:t>
            </a:r>
            <a:br>
              <a:rPr lang="en-GB" b="1" dirty="0" smtClean="0"/>
            </a:br>
            <a:endParaRPr lang="en-GB" b="1" dirty="0"/>
          </a:p>
          <a:p>
            <a:r>
              <a:rPr lang="en-GB" b="1" dirty="0" smtClean="0"/>
              <a:t>-  Yes </a:t>
            </a:r>
            <a:r>
              <a:rPr lang="en-GB" dirty="0" smtClean="0"/>
              <a:t>.</a:t>
            </a:r>
            <a:endParaRPr lang="en-GB" dirty="0"/>
          </a:p>
        </p:txBody>
      </p:sp>
      <p:pic>
        <p:nvPicPr>
          <p:cNvPr id="5" name="Picture 4"/>
          <p:cNvPicPr>
            <a:picLocks noChangeAspect="1"/>
          </p:cNvPicPr>
          <p:nvPr/>
        </p:nvPicPr>
        <p:blipFill>
          <a:blip r:embed="rId3"/>
          <a:stretch>
            <a:fillRect/>
          </a:stretch>
        </p:blipFill>
        <p:spPr>
          <a:xfrm>
            <a:off x="140703" y="1648101"/>
            <a:ext cx="10488489" cy="1325688"/>
          </a:xfrm>
          <a:prstGeom prst="rect">
            <a:avLst/>
          </a:prstGeom>
        </p:spPr>
      </p:pic>
      <p:pic>
        <p:nvPicPr>
          <p:cNvPr id="7" name="Picture 6"/>
          <p:cNvPicPr>
            <a:picLocks noChangeAspect="1"/>
          </p:cNvPicPr>
          <p:nvPr/>
        </p:nvPicPr>
        <p:blipFill>
          <a:blip r:embed="rId4"/>
          <a:stretch>
            <a:fillRect/>
          </a:stretch>
        </p:blipFill>
        <p:spPr>
          <a:xfrm>
            <a:off x="240729" y="5071033"/>
            <a:ext cx="10288436" cy="1504696"/>
          </a:xfrm>
          <a:prstGeom prst="rect">
            <a:avLst/>
          </a:prstGeom>
        </p:spPr>
      </p:pic>
    </p:spTree>
    <p:extLst>
      <p:ext uri="{BB962C8B-B14F-4D97-AF65-F5344CB8AC3E}">
        <p14:creationId xmlns:p14="http://schemas.microsoft.com/office/powerpoint/2010/main" val="5838706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06129" y="250753"/>
            <a:ext cx="2933419" cy="960879"/>
          </a:xfrm>
        </p:spPr>
        <p:txBody>
          <a:bodyPr>
            <a:normAutofit/>
          </a:bodyPr>
          <a:lstStyle/>
          <a:p>
            <a:r>
              <a:rPr lang="en-GB" sz="2400" b="1" dirty="0" smtClean="0"/>
              <a:t>Services Offered</a:t>
            </a:r>
            <a:endParaRPr lang="en-IN" sz="2400" b="1" dirty="0"/>
          </a:p>
        </p:txBody>
      </p:sp>
      <p:pic>
        <p:nvPicPr>
          <p:cNvPr id="4" name="Picture 3"/>
          <p:cNvPicPr>
            <a:picLocks noChangeAspect="1"/>
          </p:cNvPicPr>
          <p:nvPr/>
        </p:nvPicPr>
        <p:blipFill>
          <a:blip r:embed="rId3"/>
          <a:stretch>
            <a:fillRect/>
          </a:stretch>
        </p:blipFill>
        <p:spPr>
          <a:xfrm>
            <a:off x="508885" y="1299095"/>
            <a:ext cx="11441927" cy="5427707"/>
          </a:xfrm>
          <a:prstGeom prst="rect">
            <a:avLst/>
          </a:prstGeom>
        </p:spPr>
      </p:pic>
    </p:spTree>
    <p:extLst>
      <p:ext uri="{BB962C8B-B14F-4D97-AF65-F5344CB8AC3E}">
        <p14:creationId xmlns:p14="http://schemas.microsoft.com/office/powerpoint/2010/main" val="30487118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Optimization</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40705" y="724770"/>
            <a:ext cx="4184351" cy="923330"/>
          </a:xfrm>
          <a:prstGeom prst="rect">
            <a:avLst/>
          </a:prstGeom>
          <a:noFill/>
        </p:spPr>
        <p:txBody>
          <a:bodyPr wrap="none" rtlCol="0">
            <a:spAutoFit/>
          </a:bodyPr>
          <a:lstStyle/>
          <a:p>
            <a:r>
              <a:rPr lang="en-GB" b="1" dirty="0" smtClean="0"/>
              <a:t>Is site having backlinks correctly installed?</a:t>
            </a:r>
          </a:p>
          <a:p>
            <a:endParaRPr lang="en-GB" b="1" dirty="0"/>
          </a:p>
          <a:p>
            <a:r>
              <a:rPr lang="en-GB" b="1" dirty="0" smtClean="0"/>
              <a:t>-  Yes</a:t>
            </a:r>
            <a:r>
              <a:rPr lang="en-GB" dirty="0" smtClean="0"/>
              <a:t>, the site has backlinks well used.</a:t>
            </a:r>
            <a:endParaRPr lang="en-GB" dirty="0"/>
          </a:p>
        </p:txBody>
      </p:sp>
      <p:pic>
        <p:nvPicPr>
          <p:cNvPr id="2" name="Picture 1"/>
          <p:cNvPicPr>
            <a:picLocks noChangeAspect="1"/>
          </p:cNvPicPr>
          <p:nvPr/>
        </p:nvPicPr>
        <p:blipFill>
          <a:blip r:embed="rId3"/>
          <a:stretch>
            <a:fillRect/>
          </a:stretch>
        </p:blipFill>
        <p:spPr>
          <a:xfrm>
            <a:off x="140705" y="1789043"/>
            <a:ext cx="11826008" cy="4882101"/>
          </a:xfrm>
          <a:prstGeom prst="rect">
            <a:avLst/>
          </a:prstGeom>
        </p:spPr>
      </p:pic>
    </p:spTree>
    <p:extLst>
      <p:ext uri="{BB962C8B-B14F-4D97-AF65-F5344CB8AC3E}">
        <p14:creationId xmlns:p14="http://schemas.microsoft.com/office/powerpoint/2010/main" val="31219770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Optimization</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150388" y="765414"/>
            <a:ext cx="5122825" cy="2400094"/>
          </a:xfrm>
          <a:prstGeom prst="rect">
            <a:avLst/>
          </a:prstGeom>
        </p:spPr>
      </p:pic>
      <p:pic>
        <p:nvPicPr>
          <p:cNvPr id="6" name="Picture 5"/>
          <p:cNvPicPr>
            <a:picLocks noChangeAspect="1"/>
          </p:cNvPicPr>
          <p:nvPr/>
        </p:nvPicPr>
        <p:blipFill>
          <a:blip r:embed="rId4"/>
          <a:stretch>
            <a:fillRect/>
          </a:stretch>
        </p:blipFill>
        <p:spPr>
          <a:xfrm>
            <a:off x="6098041" y="724770"/>
            <a:ext cx="5491234" cy="2543216"/>
          </a:xfrm>
          <a:prstGeom prst="rect">
            <a:avLst/>
          </a:prstGeom>
        </p:spPr>
      </p:pic>
      <p:pic>
        <p:nvPicPr>
          <p:cNvPr id="7" name="Picture 6"/>
          <p:cNvPicPr>
            <a:picLocks noChangeAspect="1"/>
          </p:cNvPicPr>
          <p:nvPr/>
        </p:nvPicPr>
        <p:blipFill>
          <a:blip r:embed="rId5"/>
          <a:stretch>
            <a:fillRect/>
          </a:stretch>
        </p:blipFill>
        <p:spPr>
          <a:xfrm>
            <a:off x="150388" y="3339548"/>
            <a:ext cx="11458515" cy="3339547"/>
          </a:xfrm>
          <a:prstGeom prst="rect">
            <a:avLst/>
          </a:prstGeom>
        </p:spPr>
      </p:pic>
    </p:spTree>
    <p:extLst>
      <p:ext uri="{BB962C8B-B14F-4D97-AF65-F5344CB8AC3E}">
        <p14:creationId xmlns:p14="http://schemas.microsoft.com/office/powerpoint/2010/main" val="10079882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Technical SEO</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92439" y="708825"/>
            <a:ext cx="3993786" cy="369332"/>
          </a:xfrm>
          <a:prstGeom prst="rect">
            <a:avLst/>
          </a:prstGeom>
          <a:noFill/>
        </p:spPr>
        <p:txBody>
          <a:bodyPr wrap="none" rtlCol="0">
            <a:spAutoFit/>
          </a:bodyPr>
          <a:lstStyle/>
          <a:p>
            <a:r>
              <a:rPr lang="en-GB" b="1" u="sng" dirty="0" smtClean="0"/>
              <a:t>Analysis of current technical SEO status:</a:t>
            </a:r>
            <a:endParaRPr lang="en-IN" b="1" u="sng" dirty="0"/>
          </a:p>
        </p:txBody>
      </p:sp>
      <p:pic>
        <p:nvPicPr>
          <p:cNvPr id="9" name="Picture 8"/>
          <p:cNvPicPr>
            <a:picLocks noChangeAspect="1"/>
          </p:cNvPicPr>
          <p:nvPr/>
        </p:nvPicPr>
        <p:blipFill>
          <a:blip r:embed="rId3"/>
          <a:stretch>
            <a:fillRect/>
          </a:stretch>
        </p:blipFill>
        <p:spPr>
          <a:xfrm>
            <a:off x="198782" y="1264083"/>
            <a:ext cx="11001781" cy="2495898"/>
          </a:xfrm>
          <a:prstGeom prst="rect">
            <a:avLst/>
          </a:prstGeom>
        </p:spPr>
      </p:pic>
      <p:sp>
        <p:nvSpPr>
          <p:cNvPr id="10" name="TextBox 9"/>
          <p:cNvSpPr txBox="1"/>
          <p:nvPr/>
        </p:nvSpPr>
        <p:spPr>
          <a:xfrm>
            <a:off x="198782" y="3864334"/>
            <a:ext cx="10050448" cy="2246769"/>
          </a:xfrm>
          <a:prstGeom prst="rect">
            <a:avLst/>
          </a:prstGeom>
          <a:noFill/>
        </p:spPr>
        <p:txBody>
          <a:bodyPr wrap="square" rtlCol="0">
            <a:spAutoFit/>
          </a:bodyPr>
          <a:lstStyle/>
          <a:p>
            <a:r>
              <a:rPr lang="en-GB" sz="1400" b="1" dirty="0" smtClean="0">
                <a:latin typeface="Baskerville Old Face" panose="02020602080505020303" pitchFamily="18" charset="0"/>
              </a:rPr>
              <a:t>Issue 1: Too many JavaScript and CSS files: </a:t>
            </a:r>
            <a:r>
              <a:rPr lang="en-GB" sz="1400" dirty="0" smtClean="0">
                <a:latin typeface="Baskerville Old Face" panose="02020602080505020303" pitchFamily="18" charset="0"/>
              </a:rPr>
              <a:t>This </a:t>
            </a:r>
            <a:r>
              <a:rPr lang="en-GB" sz="1400" dirty="0">
                <a:latin typeface="Baskerville Old Face" panose="02020602080505020303" pitchFamily="18" charset="0"/>
              </a:rPr>
              <a:t>issue is triggered if a webpage uses more than a hundred JavaScript and CSS </a:t>
            </a:r>
            <a:r>
              <a:rPr lang="en-GB" sz="1400" dirty="0" smtClean="0">
                <a:latin typeface="Baskerville Old Face" panose="02020602080505020303" pitchFamily="18" charset="0"/>
              </a:rPr>
              <a:t>files. Each </a:t>
            </a:r>
            <a:r>
              <a:rPr lang="en-GB" sz="1400" dirty="0">
                <a:latin typeface="Baskerville Old Face" panose="02020602080505020303" pitchFamily="18" charset="0"/>
              </a:rPr>
              <a:t>time a visitor navigates to a webpage, their browser first starts loading supportive files, such as JavaScript and CSS. For each file used by your webpage, a browser will send a separate HTTP request. Each request increases your page load time and affects its rendering, which has a direct impact on user experience, bounce rate and, ultimately, search engine rankings</a:t>
            </a:r>
            <a:r>
              <a:rPr lang="en-GB" sz="1400" dirty="0" smtClean="0">
                <a:latin typeface="Baskerville Old Face" panose="02020602080505020303" pitchFamily="18" charset="0"/>
              </a:rPr>
              <a:t>.</a:t>
            </a:r>
          </a:p>
          <a:p>
            <a:endParaRPr lang="en-GB" sz="1400" dirty="0">
              <a:latin typeface="Baskerville Old Face" panose="02020602080505020303" pitchFamily="18" charset="0"/>
            </a:endParaRPr>
          </a:p>
          <a:p>
            <a:r>
              <a:rPr lang="en-GB" sz="1400" u="sng" dirty="0" smtClean="0">
                <a:latin typeface="Baskerville Old Face" panose="02020602080505020303" pitchFamily="18" charset="0"/>
              </a:rPr>
              <a:t>Solution: </a:t>
            </a:r>
            <a:r>
              <a:rPr lang="en-GB" sz="1400" dirty="0">
                <a:latin typeface="Baskerville Old Face" panose="02020602080505020303" pitchFamily="18" charset="0"/>
              </a:rPr>
              <a:t>Review your pages to make sure that they only contain necessary JavaScript and CSS </a:t>
            </a:r>
            <a:r>
              <a:rPr lang="en-GB" sz="1400" dirty="0" smtClean="0">
                <a:latin typeface="Baskerville Old Face" panose="02020602080505020303" pitchFamily="18" charset="0"/>
              </a:rPr>
              <a:t>files. If </a:t>
            </a:r>
            <a:r>
              <a:rPr lang="en-GB" sz="1400" dirty="0">
                <a:latin typeface="Baskerville Old Face" panose="02020602080505020303" pitchFamily="18" charset="0"/>
              </a:rPr>
              <a:t>all resources are important for your page, we recommend that you combine them</a:t>
            </a:r>
            <a:r>
              <a:rPr lang="en-GB" sz="1400" dirty="0" smtClean="0">
                <a:latin typeface="Baskerville Old Face" panose="02020602080505020303" pitchFamily="18" charset="0"/>
              </a:rPr>
              <a:t>.</a:t>
            </a:r>
          </a:p>
          <a:p>
            <a:endParaRPr lang="en-GB" sz="1400" dirty="0">
              <a:latin typeface="Baskerville Old Face" panose="02020602080505020303" pitchFamily="18" charset="0"/>
            </a:endParaRPr>
          </a:p>
          <a:p>
            <a:endParaRPr lang="en-GB" sz="1400" dirty="0" smtClean="0">
              <a:latin typeface="Baskerville Old Face" panose="02020602080505020303" pitchFamily="18" charset="0"/>
            </a:endParaRPr>
          </a:p>
          <a:p>
            <a:r>
              <a:rPr lang="en-GB" sz="1400" dirty="0" smtClean="0">
                <a:latin typeface="Baskerville Old Face" panose="02020602080505020303" pitchFamily="18" charset="0"/>
              </a:rPr>
              <a:t>Category: Site Performance.</a:t>
            </a:r>
            <a:endParaRPr lang="en-IN" sz="1400" dirty="0">
              <a:latin typeface="Baskerville Old Face" panose="02020602080505020303" pitchFamily="18" charset="0"/>
            </a:endParaRPr>
          </a:p>
        </p:txBody>
      </p:sp>
    </p:spTree>
    <p:extLst>
      <p:ext uri="{BB962C8B-B14F-4D97-AF65-F5344CB8AC3E}">
        <p14:creationId xmlns:p14="http://schemas.microsoft.com/office/powerpoint/2010/main" val="4907743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Technical SEO</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92439" y="708825"/>
            <a:ext cx="3993786" cy="369332"/>
          </a:xfrm>
          <a:prstGeom prst="rect">
            <a:avLst/>
          </a:prstGeom>
          <a:noFill/>
        </p:spPr>
        <p:txBody>
          <a:bodyPr wrap="none" rtlCol="0">
            <a:spAutoFit/>
          </a:bodyPr>
          <a:lstStyle/>
          <a:p>
            <a:r>
              <a:rPr lang="en-GB" b="1" u="sng" dirty="0" smtClean="0"/>
              <a:t>Analysis of current technical SEO status:</a:t>
            </a:r>
            <a:endParaRPr lang="en-IN" b="1" u="sng" dirty="0"/>
          </a:p>
        </p:txBody>
      </p:sp>
      <p:pic>
        <p:nvPicPr>
          <p:cNvPr id="9" name="Picture 8"/>
          <p:cNvPicPr>
            <a:picLocks noChangeAspect="1"/>
          </p:cNvPicPr>
          <p:nvPr/>
        </p:nvPicPr>
        <p:blipFill>
          <a:blip r:embed="rId3"/>
          <a:stretch>
            <a:fillRect/>
          </a:stretch>
        </p:blipFill>
        <p:spPr>
          <a:xfrm>
            <a:off x="198782" y="1264083"/>
            <a:ext cx="11001781" cy="2495898"/>
          </a:xfrm>
          <a:prstGeom prst="rect">
            <a:avLst/>
          </a:prstGeom>
        </p:spPr>
      </p:pic>
      <p:sp>
        <p:nvSpPr>
          <p:cNvPr id="10" name="TextBox 9"/>
          <p:cNvSpPr txBox="1"/>
          <p:nvPr/>
        </p:nvSpPr>
        <p:spPr>
          <a:xfrm>
            <a:off x="198782" y="3864334"/>
            <a:ext cx="10050448" cy="2246769"/>
          </a:xfrm>
          <a:prstGeom prst="rect">
            <a:avLst/>
          </a:prstGeom>
          <a:noFill/>
        </p:spPr>
        <p:txBody>
          <a:bodyPr wrap="square" rtlCol="0">
            <a:spAutoFit/>
          </a:bodyPr>
          <a:lstStyle/>
          <a:p>
            <a:r>
              <a:rPr lang="en-GB" sz="1400" b="1" dirty="0" smtClean="0">
                <a:latin typeface="Baskerville Old Face" panose="02020602080505020303" pitchFamily="18" charset="0"/>
              </a:rPr>
              <a:t>Issue 2: Low text to HTML ratio:</a:t>
            </a:r>
            <a:r>
              <a:rPr lang="en-GB" sz="1400" dirty="0" smtClean="0">
                <a:latin typeface="Baskerville Old Face" panose="02020602080505020303" pitchFamily="18" charset="0"/>
              </a:rPr>
              <a:t> Your </a:t>
            </a:r>
            <a:r>
              <a:rPr lang="en-GB" sz="1400" dirty="0">
                <a:latin typeface="Baskerville Old Face" panose="02020602080505020303" pitchFamily="18" charset="0"/>
              </a:rPr>
              <a:t>text to HTML ratio indicates the amount of actual text you have on your webpage compared to the amount of code. This issue is triggered when your text to HTML is 10% or </a:t>
            </a:r>
            <a:r>
              <a:rPr lang="en-GB" sz="1400" dirty="0" smtClean="0">
                <a:latin typeface="Baskerville Old Face" panose="02020602080505020303" pitchFamily="18" charset="0"/>
              </a:rPr>
              <a:t>less. Search </a:t>
            </a:r>
            <a:r>
              <a:rPr lang="en-GB" sz="1400" dirty="0">
                <a:latin typeface="Baskerville Old Face" panose="02020602080505020303" pitchFamily="18" charset="0"/>
              </a:rPr>
              <a:t>engines have begun focusing on pages that contain more content. That's why a higher text to HTML ratio means your page has a better chance of getting a good position in search results.</a:t>
            </a:r>
            <a:br>
              <a:rPr lang="en-GB" sz="1400" dirty="0">
                <a:latin typeface="Baskerville Old Face" panose="02020602080505020303" pitchFamily="18" charset="0"/>
              </a:rPr>
            </a:br>
            <a:r>
              <a:rPr lang="en-GB" sz="1400" dirty="0">
                <a:latin typeface="Baskerville Old Face" panose="02020602080505020303" pitchFamily="18" charset="0"/>
              </a:rPr>
              <a:t>Less code increases your page's load speed and also helps your rankings. It also helps search engine robots crawl your website faster</a:t>
            </a:r>
            <a:r>
              <a:rPr lang="en-GB" sz="1400" dirty="0" smtClean="0">
                <a:latin typeface="Baskerville Old Face" panose="02020602080505020303" pitchFamily="18" charset="0"/>
              </a:rPr>
              <a:t>.</a:t>
            </a:r>
          </a:p>
          <a:p>
            <a:endParaRPr lang="en-GB" sz="1400" dirty="0">
              <a:latin typeface="Baskerville Old Face" panose="02020602080505020303" pitchFamily="18" charset="0"/>
            </a:endParaRPr>
          </a:p>
          <a:p>
            <a:r>
              <a:rPr lang="en-GB" sz="1400" u="sng" dirty="0" smtClean="0">
                <a:latin typeface="Baskerville Old Face" panose="02020602080505020303" pitchFamily="18" charset="0"/>
              </a:rPr>
              <a:t>Solution: </a:t>
            </a:r>
            <a:r>
              <a:rPr lang="en-GB" sz="1400" dirty="0">
                <a:latin typeface="Baskerville Old Face" panose="02020602080505020303" pitchFamily="18" charset="0"/>
              </a:rPr>
              <a:t>Review your pages to make sure that they only contain necessary JavaScript and CSS </a:t>
            </a:r>
            <a:r>
              <a:rPr lang="en-GB" sz="1400" dirty="0" smtClean="0">
                <a:latin typeface="Baskerville Old Face" panose="02020602080505020303" pitchFamily="18" charset="0"/>
              </a:rPr>
              <a:t>files. If </a:t>
            </a:r>
            <a:r>
              <a:rPr lang="en-GB" sz="1400" dirty="0">
                <a:latin typeface="Baskerville Old Face" panose="02020602080505020303" pitchFamily="18" charset="0"/>
              </a:rPr>
              <a:t>all resources are important for your page, we recommend that you combine them</a:t>
            </a:r>
            <a:r>
              <a:rPr lang="en-GB" sz="1400" dirty="0" smtClean="0">
                <a:latin typeface="Baskerville Old Face" panose="02020602080505020303" pitchFamily="18" charset="0"/>
              </a:rPr>
              <a:t>.</a:t>
            </a:r>
          </a:p>
          <a:p>
            <a:endParaRPr lang="en-GB" sz="1400" dirty="0">
              <a:latin typeface="Baskerville Old Face" panose="02020602080505020303" pitchFamily="18" charset="0"/>
            </a:endParaRPr>
          </a:p>
          <a:p>
            <a:endParaRPr lang="en-GB" sz="1400" dirty="0" smtClean="0">
              <a:latin typeface="Baskerville Old Face" panose="02020602080505020303" pitchFamily="18" charset="0"/>
            </a:endParaRPr>
          </a:p>
          <a:p>
            <a:r>
              <a:rPr lang="en-GB" sz="1400" dirty="0" smtClean="0">
                <a:latin typeface="Baskerville Old Face" panose="02020602080505020303" pitchFamily="18" charset="0"/>
              </a:rPr>
              <a:t>Category: </a:t>
            </a:r>
            <a:r>
              <a:rPr lang="en-GB" sz="1400" dirty="0" err="1" smtClean="0">
                <a:latin typeface="Baskerville Old Face" panose="02020602080505020303" pitchFamily="18" charset="0"/>
              </a:rPr>
              <a:t>Indexability</a:t>
            </a:r>
            <a:r>
              <a:rPr lang="en-GB" sz="1400" dirty="0" smtClean="0">
                <a:latin typeface="Baskerville Old Face" panose="02020602080505020303" pitchFamily="18" charset="0"/>
              </a:rPr>
              <a:t>.</a:t>
            </a:r>
            <a:endParaRPr lang="en-IN" sz="1400" dirty="0">
              <a:latin typeface="Baskerville Old Face" panose="02020602080505020303" pitchFamily="18" charset="0"/>
            </a:endParaRPr>
          </a:p>
        </p:txBody>
      </p:sp>
    </p:spTree>
    <p:extLst>
      <p:ext uri="{BB962C8B-B14F-4D97-AF65-F5344CB8AC3E}">
        <p14:creationId xmlns:p14="http://schemas.microsoft.com/office/powerpoint/2010/main" val="30595103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Technical SEO</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92439" y="708825"/>
            <a:ext cx="3993786" cy="369332"/>
          </a:xfrm>
          <a:prstGeom prst="rect">
            <a:avLst/>
          </a:prstGeom>
          <a:noFill/>
        </p:spPr>
        <p:txBody>
          <a:bodyPr wrap="none" rtlCol="0">
            <a:spAutoFit/>
          </a:bodyPr>
          <a:lstStyle/>
          <a:p>
            <a:r>
              <a:rPr lang="en-GB" b="1" u="sng" dirty="0" smtClean="0"/>
              <a:t>Analysis of current technical SEO status:</a:t>
            </a:r>
            <a:endParaRPr lang="en-IN" b="1" u="sng" dirty="0"/>
          </a:p>
        </p:txBody>
      </p:sp>
      <p:pic>
        <p:nvPicPr>
          <p:cNvPr id="9" name="Picture 8"/>
          <p:cNvPicPr>
            <a:picLocks noChangeAspect="1"/>
          </p:cNvPicPr>
          <p:nvPr/>
        </p:nvPicPr>
        <p:blipFill>
          <a:blip r:embed="rId3"/>
          <a:stretch>
            <a:fillRect/>
          </a:stretch>
        </p:blipFill>
        <p:spPr>
          <a:xfrm>
            <a:off x="198782" y="1264083"/>
            <a:ext cx="11001781" cy="2495898"/>
          </a:xfrm>
          <a:prstGeom prst="rect">
            <a:avLst/>
          </a:prstGeom>
        </p:spPr>
      </p:pic>
      <p:sp>
        <p:nvSpPr>
          <p:cNvPr id="10" name="TextBox 9"/>
          <p:cNvSpPr txBox="1"/>
          <p:nvPr/>
        </p:nvSpPr>
        <p:spPr>
          <a:xfrm>
            <a:off x="198782" y="3864334"/>
            <a:ext cx="10050448" cy="1815882"/>
          </a:xfrm>
          <a:prstGeom prst="rect">
            <a:avLst/>
          </a:prstGeom>
          <a:noFill/>
        </p:spPr>
        <p:txBody>
          <a:bodyPr wrap="square" rtlCol="0">
            <a:spAutoFit/>
          </a:bodyPr>
          <a:lstStyle/>
          <a:p>
            <a:r>
              <a:rPr lang="en-GB" sz="1400" b="1" dirty="0" smtClean="0">
                <a:latin typeface="Baskerville Old Face" panose="02020602080505020303" pitchFamily="18" charset="0"/>
              </a:rPr>
              <a:t>Issue 3: Un-minified JavaScript and CSS files: </a:t>
            </a:r>
            <a:r>
              <a:rPr lang="en-GB" sz="1400" dirty="0" err="1">
                <a:latin typeface="Baskerville Old Face" panose="02020602080505020303" pitchFamily="18" charset="0"/>
              </a:rPr>
              <a:t>Minification</a:t>
            </a:r>
            <a:r>
              <a:rPr lang="en-GB" sz="1400" dirty="0">
                <a:latin typeface="Baskerville Old Face" panose="02020602080505020303" pitchFamily="18" charset="0"/>
              </a:rPr>
              <a:t> is the process of removing unnecessary lines, white space and comments from the source </a:t>
            </a:r>
            <a:r>
              <a:rPr lang="en-GB" sz="1400" dirty="0" smtClean="0">
                <a:latin typeface="Baskerville Old Face" panose="02020602080505020303" pitchFamily="18" charset="0"/>
              </a:rPr>
              <a:t>code. Minifying </a:t>
            </a:r>
            <a:r>
              <a:rPr lang="en-GB" sz="1400" dirty="0">
                <a:latin typeface="Baskerville Old Face" panose="02020602080505020303" pitchFamily="18" charset="0"/>
              </a:rPr>
              <a:t>JavaScript and CSS files makes their size smaller, thereby decreasing your page load time, providing a better user experience and improving your search engine rankings.</a:t>
            </a:r>
            <a:br>
              <a:rPr lang="en-GB" sz="1400" dirty="0">
                <a:latin typeface="Baskerville Old Face" panose="02020602080505020303" pitchFamily="18" charset="0"/>
              </a:rPr>
            </a:br>
            <a:endParaRPr lang="en-GB" sz="1400" dirty="0" smtClean="0">
              <a:latin typeface="Baskerville Old Face" panose="02020602080505020303" pitchFamily="18" charset="0"/>
            </a:endParaRPr>
          </a:p>
          <a:p>
            <a:r>
              <a:rPr lang="en-GB" sz="1400" u="sng" dirty="0" smtClean="0">
                <a:latin typeface="Baskerville Old Face" panose="02020602080505020303" pitchFamily="18" charset="0"/>
              </a:rPr>
              <a:t>Solution: </a:t>
            </a:r>
            <a:r>
              <a:rPr lang="en-GB" sz="1400" dirty="0">
                <a:latin typeface="Baskerville Old Face" panose="02020602080505020303" pitchFamily="18" charset="0"/>
              </a:rPr>
              <a:t>Minify your JavaScript and CSS </a:t>
            </a:r>
            <a:r>
              <a:rPr lang="en-GB" sz="1400" dirty="0" smtClean="0">
                <a:latin typeface="Baskerville Old Face" panose="02020602080505020303" pitchFamily="18" charset="0"/>
              </a:rPr>
              <a:t>files. If </a:t>
            </a:r>
            <a:r>
              <a:rPr lang="en-GB" sz="1400" dirty="0">
                <a:latin typeface="Baskerville Old Face" panose="02020602080505020303" pitchFamily="18" charset="0"/>
              </a:rPr>
              <a:t>your webpage uses CSS and JS files that are hosted on an external site, contact the website owner and ask them to minify their </a:t>
            </a:r>
            <a:r>
              <a:rPr lang="en-GB" sz="1400" dirty="0" smtClean="0">
                <a:latin typeface="Baskerville Old Face" panose="02020602080505020303" pitchFamily="18" charset="0"/>
              </a:rPr>
              <a:t>files. If </a:t>
            </a:r>
            <a:r>
              <a:rPr lang="en-GB" sz="1400" dirty="0">
                <a:latin typeface="Baskerville Old Face" panose="02020602080505020303" pitchFamily="18" charset="0"/>
              </a:rPr>
              <a:t>this issue doesn't affect your page load time, simply ignore it.</a:t>
            </a:r>
          </a:p>
          <a:p>
            <a:endParaRPr lang="en-GB" sz="1400" dirty="0" smtClean="0">
              <a:latin typeface="Baskerville Old Face" panose="02020602080505020303" pitchFamily="18" charset="0"/>
            </a:endParaRPr>
          </a:p>
          <a:p>
            <a:r>
              <a:rPr lang="en-GB" sz="1400" dirty="0" smtClean="0">
                <a:latin typeface="Baskerville Old Face" panose="02020602080505020303" pitchFamily="18" charset="0"/>
              </a:rPr>
              <a:t>Category: Site Performance.</a:t>
            </a:r>
            <a:endParaRPr lang="en-IN" sz="1400" dirty="0">
              <a:latin typeface="Baskerville Old Face" panose="02020602080505020303" pitchFamily="18" charset="0"/>
            </a:endParaRPr>
          </a:p>
        </p:txBody>
      </p:sp>
    </p:spTree>
    <p:extLst>
      <p:ext uri="{BB962C8B-B14F-4D97-AF65-F5344CB8AC3E}">
        <p14:creationId xmlns:p14="http://schemas.microsoft.com/office/powerpoint/2010/main" val="42849661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Technical SEO</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92439" y="708825"/>
            <a:ext cx="3993786" cy="369332"/>
          </a:xfrm>
          <a:prstGeom prst="rect">
            <a:avLst/>
          </a:prstGeom>
          <a:noFill/>
        </p:spPr>
        <p:txBody>
          <a:bodyPr wrap="none" rtlCol="0">
            <a:spAutoFit/>
          </a:bodyPr>
          <a:lstStyle/>
          <a:p>
            <a:r>
              <a:rPr lang="en-GB" b="1" u="sng" dirty="0" smtClean="0"/>
              <a:t>Analysis of current technical SEO status:</a:t>
            </a:r>
            <a:endParaRPr lang="en-IN" b="1" u="sng" dirty="0"/>
          </a:p>
        </p:txBody>
      </p:sp>
      <p:pic>
        <p:nvPicPr>
          <p:cNvPr id="9" name="Picture 8"/>
          <p:cNvPicPr>
            <a:picLocks noChangeAspect="1"/>
          </p:cNvPicPr>
          <p:nvPr/>
        </p:nvPicPr>
        <p:blipFill>
          <a:blip r:embed="rId3"/>
          <a:stretch>
            <a:fillRect/>
          </a:stretch>
        </p:blipFill>
        <p:spPr>
          <a:xfrm>
            <a:off x="198782" y="1264083"/>
            <a:ext cx="11001781" cy="2495898"/>
          </a:xfrm>
          <a:prstGeom prst="rect">
            <a:avLst/>
          </a:prstGeom>
        </p:spPr>
      </p:pic>
      <p:sp>
        <p:nvSpPr>
          <p:cNvPr id="10" name="TextBox 9"/>
          <p:cNvSpPr txBox="1"/>
          <p:nvPr/>
        </p:nvSpPr>
        <p:spPr>
          <a:xfrm>
            <a:off x="198782" y="3864334"/>
            <a:ext cx="10050448" cy="2092881"/>
          </a:xfrm>
          <a:prstGeom prst="rect">
            <a:avLst/>
          </a:prstGeom>
          <a:noFill/>
        </p:spPr>
        <p:txBody>
          <a:bodyPr wrap="square" rtlCol="0">
            <a:spAutoFit/>
          </a:bodyPr>
          <a:lstStyle/>
          <a:p>
            <a:r>
              <a:rPr lang="en-GB" sz="1400" b="1" dirty="0" smtClean="0">
                <a:latin typeface="Baskerville Old Face" panose="02020602080505020303" pitchFamily="18" charset="0"/>
              </a:rPr>
              <a:t>Issue 4: No HSTS Support: </a:t>
            </a:r>
            <a:r>
              <a:rPr lang="en-GB" sz="1400" dirty="0">
                <a:latin typeface="Baskerville Old Face" panose="02020602080505020303" pitchFamily="18" charset="0"/>
              </a:rPr>
              <a:t>HTTP Strict Transport Security (HSTS) informs web browsers that they can communicate with servers only through HTTPS connections. So, to ensure that you don't serve unsecured content to your audience, we recommend that you implement HSTS support.</a:t>
            </a:r>
            <a:endParaRPr lang="en-GB" sz="1400" b="1" dirty="0" smtClean="0">
              <a:latin typeface="Baskerville Old Face" panose="02020602080505020303" pitchFamily="18" charset="0"/>
            </a:endParaRPr>
          </a:p>
          <a:p>
            <a:endParaRPr lang="en-GB" sz="1400" b="1" u="sng" dirty="0">
              <a:latin typeface="Baskerville Old Face" panose="02020602080505020303" pitchFamily="18" charset="0"/>
            </a:endParaRPr>
          </a:p>
          <a:p>
            <a:endParaRPr lang="en-GB" sz="1400" b="1" u="sng" dirty="0" smtClean="0">
              <a:latin typeface="Baskerville Old Face" panose="02020602080505020303" pitchFamily="18" charset="0"/>
            </a:endParaRPr>
          </a:p>
          <a:p>
            <a:r>
              <a:rPr lang="en-GB" sz="1400" u="sng" dirty="0" smtClean="0">
                <a:latin typeface="Baskerville Old Face" panose="02020602080505020303" pitchFamily="18" charset="0"/>
              </a:rPr>
              <a:t>Solution: </a:t>
            </a:r>
            <a:r>
              <a:rPr lang="en-GB" sz="1400" dirty="0" smtClean="0">
                <a:latin typeface="Baskerville Old Face" panose="02020602080505020303" pitchFamily="18" charset="0"/>
              </a:rPr>
              <a:t>Use </a:t>
            </a:r>
            <a:r>
              <a:rPr lang="en-GB" sz="1400" dirty="0">
                <a:latin typeface="Baskerville Old Face" panose="02020602080505020303" pitchFamily="18" charset="0"/>
              </a:rPr>
              <a:t>a server that supports HSTS</a:t>
            </a:r>
            <a:r>
              <a:rPr lang="en-GB" dirty="0" smtClean="0"/>
              <a:t>.</a:t>
            </a:r>
          </a:p>
          <a:p>
            <a:endParaRPr lang="en-GB" sz="1400" dirty="0">
              <a:latin typeface="Baskerville Old Face" panose="02020602080505020303" pitchFamily="18" charset="0"/>
            </a:endParaRPr>
          </a:p>
          <a:p>
            <a:endParaRPr lang="en-GB" sz="1400" dirty="0" smtClean="0">
              <a:latin typeface="Baskerville Old Face" panose="02020602080505020303" pitchFamily="18" charset="0"/>
            </a:endParaRPr>
          </a:p>
          <a:p>
            <a:r>
              <a:rPr lang="en-GB" sz="1400" dirty="0" smtClean="0">
                <a:latin typeface="Baskerville Old Face" panose="02020602080505020303" pitchFamily="18" charset="0"/>
              </a:rPr>
              <a:t>Category: Security and HTTPS.</a:t>
            </a:r>
            <a:endParaRPr lang="en-IN" sz="1400" dirty="0">
              <a:latin typeface="Baskerville Old Face" panose="02020602080505020303" pitchFamily="18" charset="0"/>
            </a:endParaRPr>
          </a:p>
        </p:txBody>
      </p:sp>
    </p:spTree>
    <p:extLst>
      <p:ext uri="{BB962C8B-B14F-4D97-AF65-F5344CB8AC3E}">
        <p14:creationId xmlns:p14="http://schemas.microsoft.com/office/powerpoint/2010/main" val="37005018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Technical SEO</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92439" y="708825"/>
            <a:ext cx="3993786" cy="369332"/>
          </a:xfrm>
          <a:prstGeom prst="rect">
            <a:avLst/>
          </a:prstGeom>
          <a:noFill/>
        </p:spPr>
        <p:txBody>
          <a:bodyPr wrap="none" rtlCol="0">
            <a:spAutoFit/>
          </a:bodyPr>
          <a:lstStyle/>
          <a:p>
            <a:r>
              <a:rPr lang="en-GB" b="1" u="sng" dirty="0" smtClean="0"/>
              <a:t>Analysis of current technical SEO status:</a:t>
            </a:r>
            <a:endParaRPr lang="en-IN" b="1" u="sng" dirty="0"/>
          </a:p>
        </p:txBody>
      </p:sp>
      <p:pic>
        <p:nvPicPr>
          <p:cNvPr id="9" name="Picture 8"/>
          <p:cNvPicPr>
            <a:picLocks noChangeAspect="1"/>
          </p:cNvPicPr>
          <p:nvPr/>
        </p:nvPicPr>
        <p:blipFill>
          <a:blip r:embed="rId3"/>
          <a:stretch>
            <a:fillRect/>
          </a:stretch>
        </p:blipFill>
        <p:spPr>
          <a:xfrm>
            <a:off x="198782" y="1264083"/>
            <a:ext cx="11001781" cy="2495898"/>
          </a:xfrm>
          <a:prstGeom prst="rect">
            <a:avLst/>
          </a:prstGeom>
        </p:spPr>
      </p:pic>
      <p:sp>
        <p:nvSpPr>
          <p:cNvPr id="10" name="TextBox 9"/>
          <p:cNvSpPr txBox="1"/>
          <p:nvPr/>
        </p:nvSpPr>
        <p:spPr>
          <a:xfrm>
            <a:off x="198782" y="3864334"/>
            <a:ext cx="10050448" cy="2092881"/>
          </a:xfrm>
          <a:prstGeom prst="rect">
            <a:avLst/>
          </a:prstGeom>
          <a:noFill/>
        </p:spPr>
        <p:txBody>
          <a:bodyPr wrap="square" rtlCol="0">
            <a:spAutoFit/>
          </a:bodyPr>
          <a:lstStyle/>
          <a:p>
            <a:r>
              <a:rPr lang="en-GB" sz="1400" b="1" dirty="0" smtClean="0">
                <a:latin typeface="Baskerville Old Face" panose="02020602080505020303" pitchFamily="18" charset="0"/>
              </a:rPr>
              <a:t>Issue 5: Pages with only one Internal link: </a:t>
            </a:r>
            <a:r>
              <a:rPr lang="en-GB" sz="1400" dirty="0">
                <a:latin typeface="Baskerville Old Face" panose="02020602080505020303" pitchFamily="18" charset="0"/>
              </a:rPr>
              <a:t>Having very few incoming internal links means very few visits, or even none, and fewer chances of placing in search results. It is a good practice to add more incoming internal links to pages with useful content. That way, you can rest assured that users and search engines will never miss them.</a:t>
            </a:r>
            <a:endParaRPr lang="en-GB" sz="1400" b="1" dirty="0" smtClean="0">
              <a:latin typeface="Baskerville Old Face" panose="02020602080505020303" pitchFamily="18" charset="0"/>
            </a:endParaRPr>
          </a:p>
          <a:p>
            <a:endParaRPr lang="en-GB" sz="1400" b="1" u="sng" dirty="0">
              <a:latin typeface="Baskerville Old Face" panose="02020602080505020303" pitchFamily="18" charset="0"/>
            </a:endParaRPr>
          </a:p>
          <a:p>
            <a:endParaRPr lang="en-GB" sz="1400" b="1" u="sng" dirty="0" smtClean="0">
              <a:latin typeface="Baskerville Old Face" panose="02020602080505020303" pitchFamily="18" charset="0"/>
            </a:endParaRPr>
          </a:p>
          <a:p>
            <a:r>
              <a:rPr lang="en-GB" sz="1400" u="sng" dirty="0" smtClean="0">
                <a:latin typeface="Baskerville Old Face" panose="02020602080505020303" pitchFamily="18" charset="0"/>
              </a:rPr>
              <a:t>Solution:</a:t>
            </a:r>
            <a:r>
              <a:rPr lang="en-GB" sz="1400" dirty="0" smtClean="0">
                <a:latin typeface="Baskerville Old Face" panose="02020602080505020303" pitchFamily="18" charset="0"/>
              </a:rPr>
              <a:t> Add </a:t>
            </a:r>
            <a:r>
              <a:rPr lang="en-GB" sz="1400" dirty="0">
                <a:latin typeface="Baskerville Old Face" panose="02020602080505020303" pitchFamily="18" charset="0"/>
              </a:rPr>
              <a:t>more incoming internal links to pages with important </a:t>
            </a:r>
            <a:r>
              <a:rPr lang="en-GB" sz="1400" dirty="0" smtClean="0">
                <a:latin typeface="Baskerville Old Face" panose="02020602080505020303" pitchFamily="18" charset="0"/>
              </a:rPr>
              <a:t>content.</a:t>
            </a:r>
          </a:p>
          <a:p>
            <a:endParaRPr lang="en-GB" sz="1400" dirty="0">
              <a:latin typeface="Baskerville Old Face" panose="02020602080505020303" pitchFamily="18" charset="0"/>
            </a:endParaRPr>
          </a:p>
          <a:p>
            <a:endParaRPr lang="en-GB" sz="1400" dirty="0" smtClean="0">
              <a:latin typeface="Baskerville Old Face" panose="02020602080505020303" pitchFamily="18" charset="0"/>
            </a:endParaRPr>
          </a:p>
          <a:p>
            <a:r>
              <a:rPr lang="en-GB" sz="1400" dirty="0" smtClean="0">
                <a:latin typeface="Baskerville Old Face" panose="02020602080505020303" pitchFamily="18" charset="0"/>
              </a:rPr>
              <a:t>Category: Links, Crawlability.</a:t>
            </a:r>
            <a:endParaRPr lang="en-IN" sz="1400" dirty="0">
              <a:latin typeface="Baskerville Old Face" panose="02020602080505020303" pitchFamily="18" charset="0"/>
            </a:endParaRPr>
          </a:p>
        </p:txBody>
      </p:sp>
    </p:spTree>
    <p:extLst>
      <p:ext uri="{BB962C8B-B14F-4D97-AF65-F5344CB8AC3E}">
        <p14:creationId xmlns:p14="http://schemas.microsoft.com/office/powerpoint/2010/main" val="3013199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Content Strategy</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277686" y="1735422"/>
            <a:ext cx="11640710" cy="4705212"/>
          </a:xfrm>
          <a:prstGeom prst="rect">
            <a:avLst/>
          </a:prstGeom>
        </p:spPr>
      </p:pic>
      <p:sp>
        <p:nvSpPr>
          <p:cNvPr id="5" name="TextBox 4"/>
          <p:cNvSpPr txBox="1"/>
          <p:nvPr/>
        </p:nvSpPr>
        <p:spPr>
          <a:xfrm>
            <a:off x="277686" y="944494"/>
            <a:ext cx="2114681" cy="369332"/>
          </a:xfrm>
          <a:prstGeom prst="rect">
            <a:avLst/>
          </a:prstGeom>
          <a:noFill/>
        </p:spPr>
        <p:txBody>
          <a:bodyPr wrap="none" rtlCol="0">
            <a:spAutoFit/>
          </a:bodyPr>
          <a:lstStyle/>
          <a:p>
            <a:r>
              <a:rPr lang="en-GB" b="1" u="sng" dirty="0" smtClean="0"/>
              <a:t>Optimization Issues:</a:t>
            </a:r>
            <a:endParaRPr lang="en-IN" b="1" u="sng" dirty="0"/>
          </a:p>
        </p:txBody>
      </p:sp>
    </p:spTree>
    <p:extLst>
      <p:ext uri="{BB962C8B-B14F-4D97-AF65-F5344CB8AC3E}">
        <p14:creationId xmlns:p14="http://schemas.microsoft.com/office/powerpoint/2010/main" val="11344022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Content Strategy</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77686" y="944494"/>
            <a:ext cx="2114681" cy="369332"/>
          </a:xfrm>
          <a:prstGeom prst="rect">
            <a:avLst/>
          </a:prstGeom>
          <a:noFill/>
        </p:spPr>
        <p:txBody>
          <a:bodyPr wrap="none" rtlCol="0">
            <a:spAutoFit/>
          </a:bodyPr>
          <a:lstStyle/>
          <a:p>
            <a:r>
              <a:rPr lang="en-GB" b="1" u="sng" dirty="0" smtClean="0"/>
              <a:t>Optimization Issues:</a:t>
            </a:r>
            <a:endParaRPr lang="en-IN" b="1" u="sng" dirty="0"/>
          </a:p>
        </p:txBody>
      </p:sp>
      <p:pic>
        <p:nvPicPr>
          <p:cNvPr id="3" name="Picture 2"/>
          <p:cNvPicPr>
            <a:picLocks noChangeAspect="1"/>
          </p:cNvPicPr>
          <p:nvPr/>
        </p:nvPicPr>
        <p:blipFill>
          <a:blip r:embed="rId3"/>
          <a:stretch>
            <a:fillRect/>
          </a:stretch>
        </p:blipFill>
        <p:spPr>
          <a:xfrm>
            <a:off x="277686" y="1313826"/>
            <a:ext cx="11633368" cy="5389124"/>
          </a:xfrm>
          <a:prstGeom prst="rect">
            <a:avLst/>
          </a:prstGeom>
        </p:spPr>
      </p:pic>
    </p:spTree>
    <p:extLst>
      <p:ext uri="{BB962C8B-B14F-4D97-AF65-F5344CB8AC3E}">
        <p14:creationId xmlns:p14="http://schemas.microsoft.com/office/powerpoint/2010/main" val="31239445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Content Strategy</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77687" y="944494"/>
            <a:ext cx="11673123" cy="2308324"/>
          </a:xfrm>
          <a:prstGeom prst="rect">
            <a:avLst/>
          </a:prstGeom>
          <a:noFill/>
        </p:spPr>
        <p:txBody>
          <a:bodyPr wrap="square" rtlCol="0">
            <a:spAutoFit/>
          </a:bodyPr>
          <a:lstStyle/>
          <a:p>
            <a:r>
              <a:rPr lang="en-GB" b="1" u="sng" dirty="0" smtClean="0"/>
              <a:t>Issue 1: </a:t>
            </a:r>
            <a:r>
              <a:rPr lang="en-GB" b="1" dirty="0" smtClean="0"/>
              <a:t> Make your text content more readable.</a:t>
            </a:r>
          </a:p>
          <a:p>
            <a:endParaRPr lang="en-GB" b="1" dirty="0" smtClean="0"/>
          </a:p>
          <a:p>
            <a:endParaRPr lang="en-GB" b="1" dirty="0" smtClean="0"/>
          </a:p>
          <a:p>
            <a:r>
              <a:rPr lang="en-GB" u="sng" dirty="0" smtClean="0"/>
              <a:t>Solution</a:t>
            </a:r>
            <a:r>
              <a:rPr lang="en-GB" b="1" dirty="0" smtClean="0"/>
              <a:t>: </a:t>
            </a:r>
            <a:r>
              <a:rPr lang="en-GB" dirty="0">
                <a:latin typeface="Baskerville Old Face" panose="02020602080505020303" pitchFamily="18" charset="0"/>
              </a:rPr>
              <a:t>Reading online is hard. Lengthy and overly complicated texts can make users stop reading your content and click away from a page that you'd like to promote in search results. Consequently, this leads to a higher bounce rate, which will negatively affect your SEO. Because search engines are becoming more focused on user </a:t>
            </a:r>
            <a:r>
              <a:rPr lang="en-GB" dirty="0" smtClean="0">
                <a:latin typeface="Baskerville Old Face" panose="02020602080505020303" pitchFamily="18" charset="0"/>
              </a:rPr>
              <a:t>behaviour</a:t>
            </a:r>
            <a:r>
              <a:rPr lang="en-GB" dirty="0">
                <a:latin typeface="Baskerville Old Face" panose="02020602080505020303" pitchFamily="18" charset="0"/>
              </a:rPr>
              <a:t>, you definitely want your audience to stay on your page longer. For this reason, you should make sure that your text is easy to </a:t>
            </a:r>
            <a:r>
              <a:rPr lang="en-GB" dirty="0" smtClean="0">
                <a:latin typeface="Baskerville Old Face" panose="02020602080505020303" pitchFamily="18" charset="0"/>
              </a:rPr>
              <a:t>readable. We </a:t>
            </a:r>
            <a:r>
              <a:rPr lang="en-GB" dirty="0">
                <a:latin typeface="Baskerville Old Face" panose="02020602080505020303" pitchFamily="18" charset="0"/>
              </a:rPr>
              <a:t>use the Flesch-Kincaid readability score to determine the readability of your text-based content</a:t>
            </a:r>
            <a:r>
              <a:rPr lang="en-GB" sz="1400" dirty="0">
                <a:latin typeface="Baskerville Old Face" panose="02020602080505020303" pitchFamily="18" charset="0"/>
              </a:rPr>
              <a:t>.</a:t>
            </a:r>
            <a:endParaRPr lang="en-IN" sz="1400" b="1" u="sng" dirty="0">
              <a:latin typeface="Baskerville Old Face" panose="02020602080505020303" pitchFamily="18" charset="0"/>
            </a:endParaRPr>
          </a:p>
        </p:txBody>
      </p:sp>
      <p:sp>
        <p:nvSpPr>
          <p:cNvPr id="9" name="TextBox 8"/>
          <p:cNvSpPr txBox="1"/>
          <p:nvPr/>
        </p:nvSpPr>
        <p:spPr>
          <a:xfrm>
            <a:off x="277686" y="3696971"/>
            <a:ext cx="11673123" cy="2154436"/>
          </a:xfrm>
          <a:prstGeom prst="rect">
            <a:avLst/>
          </a:prstGeom>
          <a:noFill/>
        </p:spPr>
        <p:txBody>
          <a:bodyPr wrap="square" rtlCol="0">
            <a:spAutoFit/>
          </a:bodyPr>
          <a:lstStyle/>
          <a:p>
            <a:r>
              <a:rPr lang="en-GB" b="1" u="sng" dirty="0" smtClean="0"/>
              <a:t>Issue 2: </a:t>
            </a:r>
            <a:r>
              <a:rPr lang="en-GB" b="1" dirty="0" smtClean="0"/>
              <a:t> Provide a more relevant meta description.</a:t>
            </a:r>
          </a:p>
          <a:p>
            <a:endParaRPr lang="en-GB" b="1" dirty="0" smtClean="0"/>
          </a:p>
          <a:p>
            <a:endParaRPr lang="en-GB" b="1" dirty="0" smtClean="0"/>
          </a:p>
          <a:p>
            <a:r>
              <a:rPr lang="en-GB" u="sng" dirty="0" smtClean="0"/>
              <a:t>Solution</a:t>
            </a:r>
            <a:r>
              <a:rPr lang="en-GB" b="1" dirty="0" smtClean="0"/>
              <a:t>: </a:t>
            </a:r>
            <a:r>
              <a:rPr lang="en-GB" sz="2000" dirty="0">
                <a:latin typeface="Baskerville Old Face" panose="02020602080505020303" pitchFamily="18" charset="0"/>
              </a:rPr>
              <a:t>The ultimate goal of search engines is to provide users with the most relevant search results. As a result, if your meta description doesn’t meet certain requirements, search engines may decide to change it. Although this change shouldn’t affect your rankings, it may serve as an indication that your meta description doesn’t accurately reflect your page’s content and you should improve it.</a:t>
            </a:r>
            <a:endParaRPr lang="en-IN" sz="2000" b="1" u="sng" dirty="0">
              <a:latin typeface="Baskerville Old Face" panose="02020602080505020303" pitchFamily="18" charset="0"/>
            </a:endParaRPr>
          </a:p>
        </p:txBody>
      </p:sp>
    </p:spTree>
    <p:extLst>
      <p:ext uri="{BB962C8B-B14F-4D97-AF65-F5344CB8AC3E}">
        <p14:creationId xmlns:p14="http://schemas.microsoft.com/office/powerpoint/2010/main" val="9390744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Topics Covered</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 xmlns:adec="http://schemas.microsoft.com/office/drawing/2017/decorative" val="1"/>
              </a:ext>
            </a:extLst>
          </p:cNvPr>
          <p:cNvSpPr/>
          <p:nvPr/>
        </p:nvSpPr>
        <p:spPr>
          <a:xfrm rot="5400000">
            <a:off x="-405667"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 xmlns:adec="http://schemas.microsoft.com/office/drawing/2017/decorative" val="1"/>
              </a:ext>
            </a:extLst>
          </p:cNvPr>
          <p:cNvSpPr/>
          <p:nvPr/>
        </p:nvSpPr>
        <p:spPr>
          <a:xfrm rot="5400000">
            <a:off x="1761132" y="2673357"/>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 xmlns:adec="http://schemas.microsoft.com/office/drawing/2017/decorative" val="1"/>
              </a:ext>
            </a:extLst>
          </p:cNvPr>
          <p:cNvSpPr/>
          <p:nvPr/>
        </p:nvSpPr>
        <p:spPr>
          <a:xfrm rot="5400000">
            <a:off x="3927930"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 xmlns:adec="http://schemas.microsoft.com/office/drawing/2017/decorative" val="1"/>
              </a:ext>
            </a:extLst>
          </p:cNvPr>
          <p:cNvSpPr/>
          <p:nvPr/>
        </p:nvSpPr>
        <p:spPr>
          <a:xfrm rot="5400000">
            <a:off x="6102124" y="2631261"/>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 xmlns:adec="http://schemas.microsoft.com/office/drawing/2017/decorative" val="1"/>
              </a:ext>
            </a:extLst>
          </p:cNvPr>
          <p:cNvSpPr/>
          <p:nvPr/>
        </p:nvSpPr>
        <p:spPr>
          <a:xfrm rot="5400000">
            <a:off x="8263685"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1075526" y="2795924"/>
            <a:ext cx="1371600" cy="246221"/>
          </a:xfrm>
          <a:prstGeom prst="rect">
            <a:avLst/>
          </a:prstGeom>
        </p:spPr>
        <p:txBody>
          <a:bodyPr wrap="square" lIns="0" tIns="0" rIns="0" bIns="0">
            <a:spAutoFit/>
          </a:bodyPr>
          <a:lstStyle/>
          <a:p>
            <a:pPr algn="ctr"/>
            <a:r>
              <a:rPr lang="en-US" sz="1600" b="1" dirty="0" smtClean="0">
                <a:solidFill>
                  <a:schemeClr val="bg1"/>
                </a:solidFill>
              </a:rPr>
              <a:t>On-Page SEO</a:t>
            </a:r>
            <a:endParaRPr lang="en-US" sz="1600" b="1" dirty="0">
              <a:solidFill>
                <a:schemeClr val="bg1"/>
              </a:solidFill>
            </a:endParaRP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246221"/>
          </a:xfrm>
          <a:prstGeom prst="rect">
            <a:avLst/>
          </a:prstGeom>
        </p:spPr>
        <p:txBody>
          <a:bodyPr wrap="square" lIns="0" tIns="0" rIns="0" bIns="0">
            <a:spAutoFit/>
          </a:bodyPr>
          <a:lstStyle/>
          <a:p>
            <a:pPr algn="ctr"/>
            <a:r>
              <a:rPr lang="en-US" sz="1600" b="1" dirty="0" smtClean="0">
                <a:solidFill>
                  <a:schemeClr val="bg1"/>
                </a:solidFill>
              </a:rPr>
              <a:t>Off-Page SEO</a:t>
            </a:r>
            <a:endParaRPr lang="en-US" sz="1600" b="1" dirty="0">
              <a:solidFill>
                <a:schemeClr val="bg1"/>
              </a:solidFill>
            </a:endParaRPr>
          </a:p>
        </p:txBody>
      </p:sp>
      <p:sp>
        <p:nvSpPr>
          <p:cNvPr id="48" name="Rectangle 47">
            <a:extLst>
              <a:ext uri="{FF2B5EF4-FFF2-40B4-BE49-F238E27FC236}">
                <a16:creationId xmlns:a16="http://schemas.microsoft.com/office/drawing/2014/main" id="{FA4D735A-8F75-4E2A-8F1A-CC303B0718BA}"/>
              </a:ext>
            </a:extLst>
          </p:cNvPr>
          <p:cNvSpPr/>
          <p:nvPr/>
        </p:nvSpPr>
        <p:spPr>
          <a:xfrm>
            <a:off x="5409122" y="2531356"/>
            <a:ext cx="1371600" cy="492443"/>
          </a:xfrm>
          <a:prstGeom prst="rect">
            <a:avLst/>
          </a:prstGeom>
        </p:spPr>
        <p:txBody>
          <a:bodyPr wrap="square" lIns="0" tIns="0" rIns="0" bIns="0">
            <a:spAutoFit/>
          </a:bodyPr>
          <a:lstStyle/>
          <a:p>
            <a:pPr algn="ctr"/>
            <a:r>
              <a:rPr lang="en-US" sz="1600" b="1" dirty="0" smtClean="0">
                <a:solidFill>
                  <a:schemeClr val="bg1"/>
                </a:solidFill>
              </a:rPr>
              <a:t>Keyword Research</a:t>
            </a:r>
            <a:endParaRPr lang="en-US" sz="1600" b="1" dirty="0">
              <a:solidFill>
                <a:schemeClr val="bg1"/>
              </a:solidFill>
            </a:endParaRPr>
          </a:p>
        </p:txBody>
      </p:sp>
      <p:sp>
        <p:nvSpPr>
          <p:cNvPr id="49" name="Rectangle 48">
            <a:extLst>
              <a:ext uri="{FF2B5EF4-FFF2-40B4-BE49-F238E27FC236}">
                <a16:creationId xmlns:a16="http://schemas.microsoft.com/office/drawing/2014/main" id="{54AB9282-0505-49EB-AABF-998083225E3A}"/>
              </a:ext>
            </a:extLst>
          </p:cNvPr>
          <p:cNvSpPr/>
          <p:nvPr/>
        </p:nvSpPr>
        <p:spPr>
          <a:xfrm>
            <a:off x="7584395" y="2820668"/>
            <a:ext cx="1371600" cy="246221"/>
          </a:xfrm>
          <a:prstGeom prst="rect">
            <a:avLst/>
          </a:prstGeom>
        </p:spPr>
        <p:txBody>
          <a:bodyPr wrap="square" lIns="0" tIns="0" rIns="0" bIns="0">
            <a:spAutoFit/>
          </a:bodyPr>
          <a:lstStyle/>
          <a:p>
            <a:pPr algn="ctr"/>
            <a:r>
              <a:rPr lang="en-US" sz="1600" b="1" dirty="0" smtClean="0">
                <a:solidFill>
                  <a:schemeClr val="bg1"/>
                </a:solidFill>
              </a:rPr>
              <a:t>Content Audit</a:t>
            </a:r>
            <a:endParaRPr lang="en-US" sz="1600" b="1" dirty="0">
              <a:solidFill>
                <a:schemeClr val="bg1"/>
              </a:solidFill>
            </a:endParaRPr>
          </a:p>
        </p:txBody>
      </p:sp>
      <p:sp>
        <p:nvSpPr>
          <p:cNvPr id="50" name="Rectangle 49">
            <a:extLst>
              <a:ext uri="{FF2B5EF4-FFF2-40B4-BE49-F238E27FC236}">
                <a16:creationId xmlns:a16="http://schemas.microsoft.com/office/drawing/2014/main" id="{D668C4B5-BCEC-465A-ADA5-6A054B15F7A3}"/>
              </a:ext>
            </a:extLst>
          </p:cNvPr>
          <p:cNvSpPr/>
          <p:nvPr/>
        </p:nvSpPr>
        <p:spPr>
          <a:xfrm>
            <a:off x="9759252" y="2503802"/>
            <a:ext cx="1371600" cy="246221"/>
          </a:xfrm>
          <a:prstGeom prst="rect">
            <a:avLst/>
          </a:prstGeom>
        </p:spPr>
        <p:txBody>
          <a:bodyPr wrap="square" lIns="0" tIns="0" rIns="0" bIns="0">
            <a:spAutoFit/>
          </a:bodyPr>
          <a:lstStyle/>
          <a:p>
            <a:pPr algn="ctr"/>
            <a:r>
              <a:rPr lang="en-US" sz="1600" b="1" dirty="0" smtClean="0">
                <a:solidFill>
                  <a:schemeClr val="bg1"/>
                </a:solidFill>
              </a:rPr>
              <a:t>Technical SEO</a:t>
            </a:r>
            <a:endParaRPr lang="en-US" sz="1600" b="1" dirty="0">
              <a:solidFill>
                <a:schemeClr val="bg1"/>
              </a:solidFill>
            </a:endParaRPr>
          </a:p>
        </p:txBody>
      </p:sp>
      <p:sp>
        <p:nvSpPr>
          <p:cNvPr id="51" name="Rectangle 50">
            <a:extLst>
              <a:ext uri="{FF2B5EF4-FFF2-40B4-BE49-F238E27FC236}">
                <a16:creationId xmlns:a16="http://schemas.microsoft.com/office/drawing/2014/main" id="{8AA18108-5B8B-4147-84A7-D30A16BEC4EA}"/>
              </a:ext>
            </a:extLst>
          </p:cNvPr>
          <p:cNvSpPr/>
          <p:nvPr/>
        </p:nvSpPr>
        <p:spPr>
          <a:xfrm>
            <a:off x="885305" y="3105207"/>
            <a:ext cx="1752042" cy="2410468"/>
          </a:xfrm>
          <a:prstGeom prst="rect">
            <a:avLst/>
          </a:prstGeom>
        </p:spPr>
        <p:txBody>
          <a:bodyPr wrap="square" lIns="0" tIns="0" rIns="0" bIns="0" anchor="t">
            <a:spAutoFit/>
          </a:bodyPr>
          <a:lstStyle/>
          <a:p>
            <a:pPr algn="ctr">
              <a:lnSpc>
                <a:spcPts val="1900"/>
              </a:lnSpc>
            </a:pPr>
            <a:r>
              <a:rPr lang="en-GB" sz="1200" dirty="0">
                <a:solidFill>
                  <a:schemeClr val="bg1"/>
                </a:solidFill>
              </a:rPr>
              <a:t>An on-page SEO audit is a review of a website's elements to ensure they're optimized for search engines and user experience. It's like a health check for your website that can help you identify areas for improvement and growth.</a:t>
            </a:r>
            <a:endParaRPr lang="en-US" sz="1200" dirty="0">
              <a:solidFill>
                <a:schemeClr val="bg1"/>
              </a:solidFill>
              <a:cs typeface="Segoe UI" panose="020B0502040204020203" pitchFamily="34" charset="0"/>
            </a:endParaRPr>
          </a:p>
        </p:txBody>
      </p:sp>
      <p:sp>
        <p:nvSpPr>
          <p:cNvPr id="52" name="Rectangle 51">
            <a:extLst>
              <a:ext uri="{FF2B5EF4-FFF2-40B4-BE49-F238E27FC236}">
                <a16:creationId xmlns:a16="http://schemas.microsoft.com/office/drawing/2014/main" id="{A8534162-B6E2-4579-9DAD-AD8DE07459BC}"/>
              </a:ext>
            </a:extLst>
          </p:cNvPr>
          <p:cNvSpPr/>
          <p:nvPr/>
        </p:nvSpPr>
        <p:spPr>
          <a:xfrm>
            <a:off x="3034306" y="3390909"/>
            <a:ext cx="1752042" cy="1928990"/>
          </a:xfrm>
          <a:prstGeom prst="rect">
            <a:avLst/>
          </a:prstGeom>
        </p:spPr>
        <p:txBody>
          <a:bodyPr wrap="square" lIns="0" tIns="0" rIns="0" bIns="0" anchor="t">
            <a:spAutoFit/>
          </a:bodyPr>
          <a:lstStyle/>
          <a:p>
            <a:pPr algn="ctr">
              <a:lnSpc>
                <a:spcPts val="1900"/>
              </a:lnSpc>
            </a:pPr>
            <a:r>
              <a:rPr lang="en-GB" sz="1400" dirty="0">
                <a:solidFill>
                  <a:schemeClr val="bg1"/>
                </a:solidFill>
              </a:rPr>
              <a:t>An off-page SEO audit examines the activities that take place outside of a website to determine its search engine ranking, credibility, and authority.</a:t>
            </a:r>
            <a:endParaRPr lang="en-US" sz="1400" dirty="0">
              <a:solidFill>
                <a:schemeClr val="bg1"/>
              </a:solidFill>
              <a:cs typeface="Segoe UI" panose="020B0502040204020203" pitchFamily="34" charset="0"/>
            </a:endParaRPr>
          </a:p>
        </p:txBody>
      </p:sp>
      <p:sp>
        <p:nvSpPr>
          <p:cNvPr id="53" name="Rectangle 52">
            <a:extLst>
              <a:ext uri="{FF2B5EF4-FFF2-40B4-BE49-F238E27FC236}">
                <a16:creationId xmlns:a16="http://schemas.microsoft.com/office/drawing/2014/main" id="{E1535E1C-6EBC-45D8-BCE1-D5B947A61FB6}"/>
              </a:ext>
            </a:extLst>
          </p:cNvPr>
          <p:cNvSpPr/>
          <p:nvPr/>
        </p:nvSpPr>
        <p:spPr>
          <a:xfrm>
            <a:off x="5218901" y="3105207"/>
            <a:ext cx="1752042" cy="2192908"/>
          </a:xfrm>
          <a:prstGeom prst="rect">
            <a:avLst/>
          </a:prstGeom>
        </p:spPr>
        <p:txBody>
          <a:bodyPr wrap="square" lIns="0" tIns="0" rIns="0" bIns="0" anchor="t">
            <a:spAutoFit/>
          </a:bodyPr>
          <a:lstStyle/>
          <a:p>
            <a:pPr algn="ctr">
              <a:lnSpc>
                <a:spcPts val="1900"/>
              </a:lnSpc>
            </a:pPr>
            <a:r>
              <a:rPr lang="en-GB" sz="1200" dirty="0">
                <a:solidFill>
                  <a:schemeClr val="bg1"/>
                </a:solidFill>
              </a:rPr>
              <a:t>Keyword research can help your content be more visible and get more traffic</a:t>
            </a:r>
            <a:r>
              <a:rPr lang="en-GB" sz="1200" dirty="0" smtClean="0">
                <a:solidFill>
                  <a:schemeClr val="bg1"/>
                </a:solidFill>
              </a:rPr>
              <a:t>. Keyword </a:t>
            </a:r>
            <a:r>
              <a:rPr lang="en-GB" sz="1200" dirty="0">
                <a:solidFill>
                  <a:schemeClr val="bg1"/>
                </a:solidFill>
              </a:rPr>
              <a:t>audits can help you understand market trends, user </a:t>
            </a:r>
            <a:r>
              <a:rPr lang="en-GB" sz="1200" dirty="0" smtClean="0">
                <a:solidFill>
                  <a:schemeClr val="bg1"/>
                </a:solidFill>
              </a:rPr>
              <a:t>behaviour </a:t>
            </a:r>
            <a:r>
              <a:rPr lang="en-GB" sz="1200" dirty="0">
                <a:solidFill>
                  <a:schemeClr val="bg1"/>
                </a:solidFill>
              </a:rPr>
              <a:t>and your competitors. This can help you refine your SEO strategy.</a:t>
            </a:r>
            <a:endParaRPr lang="en-US" sz="1200" dirty="0">
              <a:solidFill>
                <a:schemeClr val="bg1"/>
              </a:solidFill>
              <a:cs typeface="Segoe UI" panose="020B0502040204020203" pitchFamily="34" charset="0"/>
            </a:endParaRPr>
          </a:p>
        </p:txBody>
      </p:sp>
      <p:sp>
        <p:nvSpPr>
          <p:cNvPr id="54" name="Rectangle 53">
            <a:extLst>
              <a:ext uri="{FF2B5EF4-FFF2-40B4-BE49-F238E27FC236}">
                <a16:creationId xmlns:a16="http://schemas.microsoft.com/office/drawing/2014/main" id="{28FF18A5-7B4E-4493-B38D-E732E033F82F}"/>
              </a:ext>
            </a:extLst>
          </p:cNvPr>
          <p:cNvSpPr/>
          <p:nvPr/>
        </p:nvSpPr>
        <p:spPr>
          <a:xfrm>
            <a:off x="7381497" y="3208519"/>
            <a:ext cx="1752042" cy="2166812"/>
          </a:xfrm>
          <a:prstGeom prst="rect">
            <a:avLst/>
          </a:prstGeom>
        </p:spPr>
        <p:txBody>
          <a:bodyPr wrap="square" lIns="0" tIns="0" rIns="0" bIns="0" anchor="t">
            <a:spAutoFit/>
          </a:bodyPr>
          <a:lstStyle/>
          <a:p>
            <a:pPr algn="ctr">
              <a:lnSpc>
                <a:spcPts val="1900"/>
              </a:lnSpc>
            </a:pPr>
            <a:r>
              <a:rPr lang="en-GB" sz="1200" dirty="0">
                <a:solidFill>
                  <a:schemeClr val="bg1"/>
                </a:solidFill>
              </a:rPr>
              <a:t>An SEO content strategy is a plan for creating and optimizing content to improve a website's search engine ranking and traffic. It includes a variety of tasks, such as keyword research, content creation, and promotion.</a:t>
            </a:r>
            <a:endParaRPr lang="en-US" sz="1200" dirty="0">
              <a:solidFill>
                <a:schemeClr val="bg1"/>
              </a:solidFill>
              <a:cs typeface="Segoe UI" panose="020B0502040204020203" pitchFamily="34" charset="0"/>
            </a:endParaRPr>
          </a:p>
        </p:txBody>
      </p:sp>
      <p:sp>
        <p:nvSpPr>
          <p:cNvPr id="55" name="Rectangle 54">
            <a:extLst>
              <a:ext uri="{FF2B5EF4-FFF2-40B4-BE49-F238E27FC236}">
                <a16:creationId xmlns:a16="http://schemas.microsoft.com/office/drawing/2014/main" id="{5BCD242F-9A97-473E-8E17-3F6C3C75CE68}"/>
              </a:ext>
            </a:extLst>
          </p:cNvPr>
          <p:cNvSpPr/>
          <p:nvPr/>
        </p:nvSpPr>
        <p:spPr>
          <a:xfrm>
            <a:off x="9555735" y="2820668"/>
            <a:ext cx="1752042" cy="2654125"/>
          </a:xfrm>
          <a:prstGeom prst="rect">
            <a:avLst/>
          </a:prstGeom>
        </p:spPr>
        <p:txBody>
          <a:bodyPr wrap="square" lIns="0" tIns="0" rIns="0" bIns="0" anchor="t">
            <a:spAutoFit/>
          </a:bodyPr>
          <a:lstStyle/>
          <a:p>
            <a:pPr algn="ctr">
              <a:lnSpc>
                <a:spcPts val="1900"/>
              </a:lnSpc>
            </a:pPr>
            <a:r>
              <a:rPr lang="en-GB" sz="1200" dirty="0">
                <a:solidFill>
                  <a:schemeClr val="bg1"/>
                </a:solidFill>
              </a:rPr>
              <a:t>A technical SEO audit, also known as a technical site audit, is a review of your website's technical components to ensure it's optimized for search engines. It helps you identify and fix issues that could affect your website's search engine visibility and online presence.</a:t>
            </a:r>
            <a:endParaRPr lang="en-US" sz="1200" dirty="0">
              <a:solidFill>
                <a:schemeClr val="bg1"/>
              </a:solidFill>
              <a:cs typeface="Segoe UI" panose="020B0502040204020203" pitchFamily="34" charset="0"/>
            </a:endParaRP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029192"/>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1999610"/>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225691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Content Strategy</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77687" y="944494"/>
            <a:ext cx="11673123" cy="1538883"/>
          </a:xfrm>
          <a:prstGeom prst="rect">
            <a:avLst/>
          </a:prstGeom>
          <a:noFill/>
        </p:spPr>
        <p:txBody>
          <a:bodyPr wrap="square" rtlCol="0">
            <a:spAutoFit/>
          </a:bodyPr>
          <a:lstStyle/>
          <a:p>
            <a:r>
              <a:rPr lang="en-GB" b="1" u="sng" dirty="0" smtClean="0"/>
              <a:t>Issue 3: </a:t>
            </a:r>
            <a:r>
              <a:rPr lang="en-GB" b="1" dirty="0" smtClean="0"/>
              <a:t> Use targeted keyword in &lt;H1&gt; tag.</a:t>
            </a:r>
          </a:p>
          <a:p>
            <a:endParaRPr lang="en-GB" b="1" dirty="0" smtClean="0"/>
          </a:p>
          <a:p>
            <a:endParaRPr lang="en-GB" b="1" dirty="0" smtClean="0"/>
          </a:p>
          <a:p>
            <a:r>
              <a:rPr lang="en-GB" u="sng" dirty="0" smtClean="0"/>
              <a:t>Solution</a:t>
            </a:r>
            <a:r>
              <a:rPr lang="en-GB" b="1" dirty="0" smtClean="0"/>
              <a:t>: </a:t>
            </a:r>
            <a:r>
              <a:rPr lang="en-GB" sz="2000" dirty="0">
                <a:latin typeface="Baskerville Old Face" panose="02020602080505020303" pitchFamily="18" charset="0"/>
              </a:rPr>
              <a:t>If search engines don't find your target keyword in the &lt;h1&gt; tag of your page, they may rank it lower than they would otherwise.</a:t>
            </a:r>
            <a:endParaRPr lang="en-IN" sz="1600" u="sng" dirty="0">
              <a:latin typeface="Baskerville Old Face" panose="02020602080505020303" pitchFamily="18" charset="0"/>
            </a:endParaRPr>
          </a:p>
        </p:txBody>
      </p:sp>
      <p:sp>
        <p:nvSpPr>
          <p:cNvPr id="9" name="TextBox 8"/>
          <p:cNvSpPr txBox="1"/>
          <p:nvPr/>
        </p:nvSpPr>
        <p:spPr>
          <a:xfrm>
            <a:off x="277686" y="3696971"/>
            <a:ext cx="11673123" cy="2154436"/>
          </a:xfrm>
          <a:prstGeom prst="rect">
            <a:avLst/>
          </a:prstGeom>
          <a:noFill/>
        </p:spPr>
        <p:txBody>
          <a:bodyPr wrap="square" rtlCol="0">
            <a:spAutoFit/>
          </a:bodyPr>
          <a:lstStyle/>
          <a:p>
            <a:r>
              <a:rPr lang="en-GB" b="1" u="sng" dirty="0" smtClean="0"/>
              <a:t>Issue 4: </a:t>
            </a:r>
            <a:r>
              <a:rPr lang="en-GB" b="1" dirty="0" smtClean="0"/>
              <a:t> Use targeted keyword in title tag.</a:t>
            </a:r>
          </a:p>
          <a:p>
            <a:endParaRPr lang="en-GB" b="1" dirty="0" smtClean="0"/>
          </a:p>
          <a:p>
            <a:endParaRPr lang="en-GB" b="1" dirty="0" smtClean="0"/>
          </a:p>
          <a:p>
            <a:r>
              <a:rPr lang="en-GB" u="sng" dirty="0" smtClean="0"/>
              <a:t>Solution</a:t>
            </a:r>
            <a:r>
              <a:rPr lang="en-GB" b="1" dirty="0" smtClean="0"/>
              <a:t>: </a:t>
            </a:r>
            <a:r>
              <a:rPr lang="en-GB" sz="2000" dirty="0">
                <a:latin typeface="Baskerville Old Face" panose="02020602080505020303" pitchFamily="18" charset="0"/>
              </a:rPr>
              <a:t>A &lt;title&gt; tag is a key on-page SEO element that helps search engines understand what your page is about, and users will see it in search results. A page that contains relevant keywords in its title tag has a better chance to ranking higher.</a:t>
            </a:r>
            <a:br>
              <a:rPr lang="en-GB" sz="2000" dirty="0">
                <a:latin typeface="Baskerville Old Face" panose="02020602080505020303" pitchFamily="18" charset="0"/>
              </a:rPr>
            </a:br>
            <a:endParaRPr lang="en-IN" sz="2000" b="1" u="sng" dirty="0">
              <a:latin typeface="Baskerville Old Face" panose="02020602080505020303" pitchFamily="18" charset="0"/>
            </a:endParaRPr>
          </a:p>
        </p:txBody>
      </p:sp>
    </p:spTree>
    <p:extLst>
      <p:ext uri="{BB962C8B-B14F-4D97-AF65-F5344CB8AC3E}">
        <p14:creationId xmlns:p14="http://schemas.microsoft.com/office/powerpoint/2010/main" val="41778546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Content Strategy</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4015" y="751014"/>
            <a:ext cx="11673123" cy="615553"/>
          </a:xfrm>
          <a:prstGeom prst="rect">
            <a:avLst/>
          </a:prstGeom>
          <a:noFill/>
        </p:spPr>
        <p:txBody>
          <a:bodyPr wrap="square" rtlCol="0">
            <a:spAutoFit/>
          </a:bodyPr>
          <a:lstStyle/>
          <a:p>
            <a:r>
              <a:rPr lang="en-GB" sz="2000" b="1" u="sng" dirty="0">
                <a:latin typeface="Baskerville Old Face" panose="02020602080505020303" pitchFamily="18" charset="0"/>
              </a:rPr>
              <a:t>Goal</a:t>
            </a:r>
            <a:r>
              <a:rPr lang="en-GB" sz="2000" u="sng" dirty="0">
                <a:latin typeface="Baskerville Old Face" panose="02020602080505020303" pitchFamily="18" charset="0"/>
              </a:rPr>
              <a:t>: </a:t>
            </a:r>
            <a:r>
              <a:rPr lang="en-GB" sz="1400" dirty="0">
                <a:latin typeface="Baskerville Old Face" panose="02020602080505020303" pitchFamily="18" charset="0"/>
              </a:rPr>
              <a:t>Leverage keyword research to increase Crimson Logic's visibility in the digital space, drive traffic to their website, and enhance their thought leadership in global trade, digital government solutions, and port operations.</a:t>
            </a:r>
            <a:endParaRPr lang="en-IN" sz="1400" b="1" u="sng" dirty="0">
              <a:latin typeface="Baskerville Old Face" panose="02020602080505020303" pitchFamily="18" charset="0"/>
            </a:endParaRPr>
          </a:p>
        </p:txBody>
      </p:sp>
      <p:sp>
        <p:nvSpPr>
          <p:cNvPr id="10" name="TextBox 9"/>
          <p:cNvSpPr txBox="1"/>
          <p:nvPr/>
        </p:nvSpPr>
        <p:spPr>
          <a:xfrm>
            <a:off x="261479" y="1488777"/>
            <a:ext cx="11673123" cy="5262979"/>
          </a:xfrm>
          <a:prstGeom prst="rect">
            <a:avLst/>
          </a:prstGeom>
          <a:noFill/>
        </p:spPr>
        <p:txBody>
          <a:bodyPr wrap="square" rtlCol="0">
            <a:spAutoFit/>
          </a:bodyPr>
          <a:lstStyle/>
          <a:p>
            <a:pPr marL="342900" indent="-342900">
              <a:buAutoNum type="arabicPeriod"/>
            </a:pPr>
            <a:r>
              <a:rPr lang="en-GB" sz="1400" b="1" dirty="0" smtClean="0">
                <a:latin typeface="Calibri Light" panose="020F0302020204030204" pitchFamily="34" charset="0"/>
                <a:cs typeface="Calibri Light" panose="020F0302020204030204" pitchFamily="34" charset="0"/>
              </a:rPr>
              <a:t>Understand </a:t>
            </a:r>
            <a:r>
              <a:rPr lang="en-GB" sz="1400" b="1" dirty="0">
                <a:latin typeface="Calibri Light" panose="020F0302020204030204" pitchFamily="34" charset="0"/>
                <a:cs typeface="Calibri Light" panose="020F0302020204030204" pitchFamily="34" charset="0"/>
              </a:rPr>
              <a:t>the Audience and Search </a:t>
            </a:r>
            <a:r>
              <a:rPr lang="en-GB" sz="1400" b="1" dirty="0" smtClean="0">
                <a:latin typeface="Calibri Light" panose="020F0302020204030204" pitchFamily="34" charset="0"/>
                <a:cs typeface="Calibri Light" panose="020F0302020204030204" pitchFamily="34" charset="0"/>
              </a:rPr>
              <a:t>Intent</a:t>
            </a:r>
          </a:p>
          <a:p>
            <a:endParaRPr lang="en-GB" sz="1400" b="1" dirty="0">
              <a:latin typeface="Calibri Light" panose="020F0302020204030204" pitchFamily="34" charset="0"/>
              <a:cs typeface="Calibri Light" panose="020F0302020204030204" pitchFamily="34" charset="0"/>
            </a:endParaRPr>
          </a:p>
          <a:p>
            <a:r>
              <a:rPr lang="en-GB" sz="1400" b="1" u="sng" dirty="0" smtClean="0">
                <a:latin typeface="Calibri Light" panose="020F0302020204030204" pitchFamily="34" charset="0"/>
                <a:cs typeface="Calibri Light" panose="020F0302020204030204" pitchFamily="34" charset="0"/>
              </a:rPr>
              <a:t>Targeted </a:t>
            </a:r>
            <a:r>
              <a:rPr lang="en-GB" sz="1400" b="1" u="sng" dirty="0">
                <a:latin typeface="Calibri Light" panose="020F0302020204030204" pitchFamily="34" charset="0"/>
                <a:cs typeface="Calibri Light" panose="020F0302020204030204" pitchFamily="34" charset="0"/>
              </a:rPr>
              <a:t>Audience</a:t>
            </a:r>
            <a:r>
              <a:rPr lang="en-GB" sz="1400" dirty="0" smtClean="0">
                <a:latin typeface="Calibri Light" panose="020F0302020204030204" pitchFamily="34" charset="0"/>
                <a:cs typeface="Calibri Light" panose="020F0302020204030204" pitchFamily="34" charset="0"/>
              </a:rPr>
              <a:t>:</a:t>
            </a:r>
          </a:p>
          <a:p>
            <a:endParaRPr lang="en-GB" sz="1400" dirty="0">
              <a:latin typeface="Calibri Light" panose="020F0302020204030204" pitchFamily="34" charset="0"/>
              <a:cs typeface="Calibri Light" panose="020F0302020204030204" pitchFamily="34" charset="0"/>
            </a:endParaRPr>
          </a:p>
          <a:p>
            <a:pPr marL="742950" lvl="1" indent="-285750">
              <a:buFont typeface="Arial" panose="020B0604020202020204" pitchFamily="34" charset="0"/>
              <a:buChar char="•"/>
            </a:pPr>
            <a:r>
              <a:rPr lang="en-GB" sz="1400" dirty="0">
                <a:latin typeface="Calibri Light" panose="020F0302020204030204" pitchFamily="34" charset="0"/>
                <a:cs typeface="Calibri Light" panose="020F0302020204030204" pitchFamily="34" charset="0"/>
              </a:rPr>
              <a:t>Government entities (e.g., customs and ports authorities)</a:t>
            </a:r>
          </a:p>
          <a:p>
            <a:pPr marL="742950" lvl="1" indent="-285750">
              <a:buFont typeface="Arial" panose="020B0604020202020204" pitchFamily="34" charset="0"/>
              <a:buChar char="•"/>
            </a:pPr>
            <a:r>
              <a:rPr lang="en-GB" sz="1400" dirty="0">
                <a:latin typeface="Calibri Light" panose="020F0302020204030204" pitchFamily="34" charset="0"/>
                <a:cs typeface="Calibri Light" panose="020F0302020204030204" pitchFamily="34" charset="0"/>
              </a:rPr>
              <a:t>Trade-related businesses and logistics firms</a:t>
            </a:r>
          </a:p>
          <a:p>
            <a:pPr marL="742950" lvl="1" indent="-285750">
              <a:buFont typeface="Arial" panose="020B0604020202020204" pitchFamily="34" charset="0"/>
              <a:buChar char="•"/>
            </a:pPr>
            <a:r>
              <a:rPr lang="en-GB" sz="1400" dirty="0">
                <a:latin typeface="Calibri Light" panose="020F0302020204030204" pitchFamily="34" charset="0"/>
                <a:cs typeface="Calibri Light" panose="020F0302020204030204" pitchFamily="34" charset="0"/>
              </a:rPr>
              <a:t>Technology partners</a:t>
            </a:r>
          </a:p>
          <a:p>
            <a:pPr marL="742950" lvl="1" indent="-285750">
              <a:buFont typeface="Arial" panose="020B0604020202020204" pitchFamily="34" charset="0"/>
              <a:buChar char="•"/>
            </a:pPr>
            <a:r>
              <a:rPr lang="en-GB" sz="1400" dirty="0">
                <a:latin typeface="Calibri Light" panose="020F0302020204030204" pitchFamily="34" charset="0"/>
                <a:cs typeface="Calibri Light" panose="020F0302020204030204" pitchFamily="34" charset="0"/>
              </a:rPr>
              <a:t>Policy </a:t>
            </a:r>
            <a:r>
              <a:rPr lang="en-GB" sz="1400" dirty="0" smtClean="0">
                <a:latin typeface="Calibri Light" panose="020F0302020204030204" pitchFamily="34" charset="0"/>
                <a:cs typeface="Calibri Light" panose="020F0302020204030204" pitchFamily="34" charset="0"/>
              </a:rPr>
              <a:t>makers</a:t>
            </a:r>
          </a:p>
          <a:p>
            <a:pPr lvl="1"/>
            <a:endParaRPr lang="en-GB" sz="1400" dirty="0">
              <a:latin typeface="Calibri Light" panose="020F0302020204030204" pitchFamily="34" charset="0"/>
              <a:cs typeface="Calibri Light" panose="020F0302020204030204" pitchFamily="34" charset="0"/>
            </a:endParaRPr>
          </a:p>
          <a:p>
            <a:pPr lvl="1"/>
            <a:endParaRPr lang="en-GB" sz="1400" dirty="0">
              <a:latin typeface="Calibri Light" panose="020F0302020204030204" pitchFamily="34" charset="0"/>
              <a:cs typeface="Calibri Light" panose="020F0302020204030204" pitchFamily="34" charset="0"/>
            </a:endParaRPr>
          </a:p>
          <a:p>
            <a:r>
              <a:rPr lang="en-GB" sz="1400" b="1" u="sng" dirty="0">
                <a:latin typeface="Calibri Light" panose="020F0302020204030204" pitchFamily="34" charset="0"/>
                <a:cs typeface="Calibri Light" panose="020F0302020204030204" pitchFamily="34" charset="0"/>
              </a:rPr>
              <a:t>Search Intent for Each Keyword</a:t>
            </a:r>
            <a:r>
              <a:rPr lang="en-GB" sz="1400" dirty="0" smtClean="0">
                <a:latin typeface="Calibri Light" panose="020F0302020204030204" pitchFamily="34" charset="0"/>
                <a:cs typeface="Calibri Light" panose="020F0302020204030204" pitchFamily="34" charset="0"/>
              </a:rPr>
              <a:t>:</a:t>
            </a:r>
          </a:p>
          <a:p>
            <a:endParaRPr lang="en-GB" sz="1400" dirty="0">
              <a:latin typeface="Calibri Light" panose="020F0302020204030204" pitchFamily="34" charset="0"/>
              <a:cs typeface="Calibri Light" panose="020F0302020204030204" pitchFamily="34" charset="0"/>
            </a:endParaRPr>
          </a:p>
          <a:p>
            <a:pPr lvl="1"/>
            <a:r>
              <a:rPr lang="en-GB" sz="1400" b="1" u="sng" dirty="0">
                <a:latin typeface="Calibri Light" panose="020F0302020204030204" pitchFamily="34" charset="0"/>
                <a:cs typeface="Calibri Light" panose="020F0302020204030204" pitchFamily="34" charset="0"/>
              </a:rPr>
              <a:t>Global Logics</a:t>
            </a:r>
            <a:r>
              <a:rPr lang="en-GB" sz="1400" u="sng" dirty="0">
                <a:latin typeface="Calibri Light" panose="020F0302020204030204" pitchFamily="34" charset="0"/>
                <a:cs typeface="Calibri Light" panose="020F0302020204030204" pitchFamily="34" charset="0"/>
              </a:rPr>
              <a:t>: </a:t>
            </a:r>
            <a:r>
              <a:rPr lang="en-GB" sz="1400" dirty="0">
                <a:latin typeface="Calibri Light" panose="020F0302020204030204" pitchFamily="34" charset="0"/>
                <a:cs typeface="Calibri Light" panose="020F0302020204030204" pitchFamily="34" charset="0"/>
              </a:rPr>
              <a:t>Likely targeting companies seeking global logistics and technology solutions. Focus on technology-based logistics solutions and supply chain management</a:t>
            </a:r>
            <a:r>
              <a:rPr lang="en-GB" sz="1400" dirty="0" smtClean="0">
                <a:latin typeface="Calibri Light" panose="020F0302020204030204" pitchFamily="34" charset="0"/>
                <a:cs typeface="Calibri Light" panose="020F0302020204030204" pitchFamily="34" charset="0"/>
              </a:rPr>
              <a:t>.</a:t>
            </a:r>
          </a:p>
          <a:p>
            <a:pPr lvl="1"/>
            <a:endParaRPr lang="en-GB" sz="1400" dirty="0">
              <a:latin typeface="Calibri Light" panose="020F0302020204030204" pitchFamily="34" charset="0"/>
              <a:cs typeface="Calibri Light" panose="020F0302020204030204" pitchFamily="34" charset="0"/>
            </a:endParaRPr>
          </a:p>
          <a:p>
            <a:pPr lvl="1"/>
            <a:r>
              <a:rPr lang="en-GB" sz="1400" b="1" u="sng" dirty="0" err="1">
                <a:latin typeface="Calibri Light" panose="020F0302020204030204" pitchFamily="34" charset="0"/>
                <a:cs typeface="Calibri Light" panose="020F0302020204030204" pitchFamily="34" charset="0"/>
              </a:rPr>
              <a:t>Rtadeweb</a:t>
            </a:r>
            <a:r>
              <a:rPr lang="en-GB" sz="1400" u="sng" dirty="0">
                <a:latin typeface="Calibri Light" panose="020F0302020204030204" pitchFamily="34" charset="0"/>
                <a:cs typeface="Calibri Light" panose="020F0302020204030204" pitchFamily="34" charset="0"/>
              </a:rPr>
              <a:t>:</a:t>
            </a:r>
            <a:r>
              <a:rPr lang="en-GB" sz="1400" dirty="0">
                <a:latin typeface="Calibri Light" panose="020F0302020204030204" pitchFamily="34" charset="0"/>
                <a:cs typeface="Calibri Light" panose="020F0302020204030204" pitchFamily="34" charset="0"/>
              </a:rPr>
              <a:t> This seems related to trade solutions or platforms. Create content around electronic trade platforms, trade facilitation, and digitization in global trade</a:t>
            </a:r>
            <a:r>
              <a:rPr lang="en-GB" sz="1400" dirty="0" smtClean="0">
                <a:latin typeface="Calibri Light" panose="020F0302020204030204" pitchFamily="34" charset="0"/>
                <a:cs typeface="Calibri Light" panose="020F0302020204030204" pitchFamily="34" charset="0"/>
              </a:rPr>
              <a:t>.</a:t>
            </a:r>
          </a:p>
          <a:p>
            <a:pPr lvl="1"/>
            <a:endParaRPr lang="en-GB" sz="1400" dirty="0">
              <a:latin typeface="Calibri Light" panose="020F0302020204030204" pitchFamily="34" charset="0"/>
              <a:cs typeface="Calibri Light" panose="020F0302020204030204" pitchFamily="34" charset="0"/>
            </a:endParaRPr>
          </a:p>
          <a:p>
            <a:pPr lvl="1"/>
            <a:r>
              <a:rPr lang="en-GB" sz="1400" b="1" u="sng" dirty="0" err="1">
                <a:latin typeface="Calibri Light" panose="020F0302020204030204" pitchFamily="34" charset="0"/>
                <a:cs typeface="Calibri Light" panose="020F0302020204030204" pitchFamily="34" charset="0"/>
              </a:rPr>
              <a:t>Tradenet</a:t>
            </a:r>
            <a:r>
              <a:rPr lang="en-GB" sz="1400" b="1" u="sng" dirty="0">
                <a:latin typeface="Calibri Light" panose="020F0302020204030204" pitchFamily="34" charset="0"/>
                <a:cs typeface="Calibri Light" panose="020F0302020204030204" pitchFamily="34" charset="0"/>
              </a:rPr>
              <a:t> from </a:t>
            </a:r>
            <a:r>
              <a:rPr lang="en-GB" sz="1400" b="1" u="sng" dirty="0" err="1">
                <a:latin typeface="Calibri Light" panose="020F0302020204030204" pitchFamily="34" charset="0"/>
                <a:cs typeface="Calibri Light" panose="020F0302020204030204" pitchFamily="34" charset="0"/>
              </a:rPr>
              <a:t>Knowledgene</a:t>
            </a:r>
            <a:r>
              <a:rPr lang="en-GB" sz="1400" u="sng" dirty="0">
                <a:latin typeface="Calibri Light" panose="020F0302020204030204" pitchFamily="34" charset="0"/>
                <a:cs typeface="Calibri Light" panose="020F0302020204030204" pitchFamily="34" charset="0"/>
              </a:rPr>
              <a:t>:</a:t>
            </a:r>
            <a:r>
              <a:rPr lang="en-GB" sz="1400" dirty="0">
                <a:latin typeface="Calibri Light" panose="020F0302020204030204" pitchFamily="34" charset="0"/>
                <a:cs typeface="Calibri Light" panose="020F0302020204030204" pitchFamily="34" charset="0"/>
              </a:rPr>
              <a:t> Focus on </a:t>
            </a:r>
            <a:r>
              <a:rPr lang="en-GB" sz="1400" dirty="0" err="1">
                <a:latin typeface="Calibri Light" panose="020F0302020204030204" pitchFamily="34" charset="0"/>
                <a:cs typeface="Calibri Light" panose="020F0302020204030204" pitchFamily="34" charset="0"/>
              </a:rPr>
              <a:t>TradNet</a:t>
            </a:r>
            <a:r>
              <a:rPr lang="en-GB" sz="1400" dirty="0">
                <a:latin typeface="Calibri Light" panose="020F0302020204030204" pitchFamily="34" charset="0"/>
                <a:cs typeface="Calibri Light" panose="020F0302020204030204" pitchFamily="34" charset="0"/>
              </a:rPr>
              <a:t> solutions, custom clearance, digital trade ecosystems, and how </a:t>
            </a:r>
            <a:r>
              <a:rPr lang="en-GB" sz="1400" dirty="0" err="1">
                <a:latin typeface="Calibri Light" panose="020F0302020204030204" pitchFamily="34" charset="0"/>
                <a:cs typeface="Calibri Light" panose="020F0302020204030204" pitchFamily="34" charset="0"/>
              </a:rPr>
              <a:t>Knowledgene</a:t>
            </a:r>
            <a:r>
              <a:rPr lang="en-GB" sz="1400" dirty="0">
                <a:latin typeface="Calibri Light" panose="020F0302020204030204" pitchFamily="34" charset="0"/>
                <a:cs typeface="Calibri Light" panose="020F0302020204030204" pitchFamily="34" charset="0"/>
              </a:rPr>
              <a:t> (an AI-based technology) powers these processes</a:t>
            </a:r>
            <a:r>
              <a:rPr lang="en-GB" sz="1400" dirty="0" smtClean="0">
                <a:latin typeface="Calibri Light" panose="020F0302020204030204" pitchFamily="34" charset="0"/>
                <a:cs typeface="Calibri Light" panose="020F0302020204030204" pitchFamily="34" charset="0"/>
              </a:rPr>
              <a:t>.</a:t>
            </a:r>
          </a:p>
          <a:p>
            <a:pPr lvl="1"/>
            <a:endParaRPr lang="en-GB" sz="1400" dirty="0">
              <a:latin typeface="Calibri Light" panose="020F0302020204030204" pitchFamily="34" charset="0"/>
              <a:cs typeface="Calibri Light" panose="020F0302020204030204" pitchFamily="34" charset="0"/>
            </a:endParaRPr>
          </a:p>
          <a:p>
            <a:pPr lvl="1"/>
            <a:r>
              <a:rPr lang="en-GB" sz="1400" b="1" u="sng" dirty="0" err="1">
                <a:latin typeface="Calibri Light" panose="020F0302020204030204" pitchFamily="34" charset="0"/>
                <a:cs typeface="Calibri Light" panose="020F0302020204030204" pitchFamily="34" charset="0"/>
              </a:rPr>
              <a:t>Fendy</a:t>
            </a:r>
            <a:r>
              <a:rPr lang="en-GB" sz="1400" u="sng" dirty="0">
                <a:latin typeface="Calibri Light" panose="020F0302020204030204" pitchFamily="34" charset="0"/>
                <a:cs typeface="Calibri Light" panose="020F0302020204030204" pitchFamily="34" charset="0"/>
              </a:rPr>
              <a:t>:</a:t>
            </a:r>
            <a:r>
              <a:rPr lang="en-GB" sz="1400" dirty="0">
                <a:latin typeface="Calibri Light" panose="020F0302020204030204" pitchFamily="34" charset="0"/>
                <a:cs typeface="Calibri Light" panose="020F0302020204030204" pitchFamily="34" charset="0"/>
              </a:rPr>
              <a:t> Explore the </a:t>
            </a:r>
            <a:r>
              <a:rPr lang="en-GB" sz="1400" dirty="0" err="1">
                <a:latin typeface="Calibri Light" panose="020F0302020204030204" pitchFamily="34" charset="0"/>
                <a:cs typeface="Calibri Light" panose="020F0302020204030204" pitchFamily="34" charset="0"/>
              </a:rPr>
              <a:t>Fendy</a:t>
            </a:r>
            <a:r>
              <a:rPr lang="en-GB" sz="1400" dirty="0">
                <a:latin typeface="Calibri Light" panose="020F0302020204030204" pitchFamily="34" charset="0"/>
                <a:cs typeface="Calibri Light" panose="020F0302020204030204" pitchFamily="34" charset="0"/>
              </a:rPr>
              <a:t> system (assuming this is a digital platform or product). Highlight its use cases in digital trade and logistics management.</a:t>
            </a:r>
          </a:p>
          <a:p>
            <a:pPr lvl="1"/>
            <a:r>
              <a:rPr lang="en-GB" sz="1400" b="1" dirty="0">
                <a:latin typeface="Calibri Light" panose="020F0302020204030204" pitchFamily="34" charset="0"/>
                <a:cs typeface="Calibri Light" panose="020F0302020204030204" pitchFamily="34" charset="0"/>
              </a:rPr>
              <a:t>Indian Ports Association</a:t>
            </a:r>
            <a:r>
              <a:rPr lang="en-GB" sz="1400" dirty="0">
                <a:latin typeface="Calibri Light" panose="020F0302020204030204" pitchFamily="34" charset="0"/>
                <a:cs typeface="Calibri Light" panose="020F0302020204030204" pitchFamily="34" charset="0"/>
              </a:rPr>
              <a:t>: Content around digital transformation of ports, automation, and trade facilitation in India.</a:t>
            </a:r>
          </a:p>
          <a:p>
            <a:endParaRPr lang="en-IN" sz="1400" b="1" u="sng"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5759706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Content Strategy</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61479" y="797013"/>
            <a:ext cx="11673123" cy="6017032"/>
          </a:xfrm>
          <a:prstGeom prst="rect">
            <a:avLst/>
          </a:prstGeom>
          <a:noFill/>
        </p:spPr>
        <p:txBody>
          <a:bodyPr wrap="square" rtlCol="0">
            <a:spAutoFit/>
          </a:bodyPr>
          <a:lstStyle/>
          <a:p>
            <a:r>
              <a:rPr lang="en-GB" sz="1100" b="1" dirty="0">
                <a:latin typeface="Calibri Light" panose="020F0302020204030204" pitchFamily="34" charset="0"/>
                <a:cs typeface="Calibri Light" panose="020F0302020204030204" pitchFamily="34" charset="0"/>
              </a:rPr>
              <a:t>2. Content Pillars Based on Keywords</a:t>
            </a:r>
          </a:p>
          <a:p>
            <a:r>
              <a:rPr lang="en-GB" sz="1100" dirty="0">
                <a:latin typeface="Calibri Light" panose="020F0302020204030204" pitchFamily="34" charset="0"/>
                <a:cs typeface="Calibri Light" panose="020F0302020204030204" pitchFamily="34" charset="0"/>
              </a:rPr>
              <a:t>Develop content around core themes that align with the keywords and Crimson Logic’s services</a:t>
            </a:r>
            <a:r>
              <a:rPr lang="en-GB" sz="1100" dirty="0" smtClean="0">
                <a:latin typeface="Calibri Light" panose="020F0302020204030204" pitchFamily="34" charset="0"/>
                <a:cs typeface="Calibri Light" panose="020F0302020204030204" pitchFamily="34" charset="0"/>
              </a:rPr>
              <a:t>:</a:t>
            </a:r>
          </a:p>
          <a:p>
            <a:endParaRPr lang="en-GB" sz="1100" dirty="0">
              <a:latin typeface="Calibri Light" panose="020F0302020204030204" pitchFamily="34" charset="0"/>
              <a:cs typeface="Calibri Light" panose="020F0302020204030204" pitchFamily="34" charset="0"/>
            </a:endParaRPr>
          </a:p>
          <a:p>
            <a:r>
              <a:rPr lang="en-GB" sz="1100" b="1" dirty="0">
                <a:latin typeface="Calibri Light" panose="020F0302020204030204" pitchFamily="34" charset="0"/>
                <a:cs typeface="Calibri Light" panose="020F0302020204030204" pitchFamily="34" charset="0"/>
              </a:rPr>
              <a:t>a. </a:t>
            </a:r>
            <a:r>
              <a:rPr lang="en-GB" sz="1100" b="1" u="sng" dirty="0">
                <a:latin typeface="Calibri Light" panose="020F0302020204030204" pitchFamily="34" charset="0"/>
                <a:cs typeface="Calibri Light" panose="020F0302020204030204" pitchFamily="34" charset="0"/>
              </a:rPr>
              <a:t>Digital Transformation in Global Trade</a:t>
            </a:r>
          </a:p>
          <a:p>
            <a:r>
              <a:rPr lang="en-GB" sz="1100" b="1" dirty="0">
                <a:latin typeface="Calibri Light" panose="020F0302020204030204" pitchFamily="34" charset="0"/>
                <a:cs typeface="Calibri Light" panose="020F0302020204030204" pitchFamily="34" charset="0"/>
              </a:rPr>
              <a:t>Target Keywords</a:t>
            </a:r>
            <a:r>
              <a:rPr lang="en-GB" sz="1100" dirty="0">
                <a:latin typeface="Calibri Light" panose="020F0302020204030204" pitchFamily="34" charset="0"/>
                <a:cs typeface="Calibri Light" panose="020F0302020204030204" pitchFamily="34" charset="0"/>
              </a:rPr>
              <a:t>: Global Logics, </a:t>
            </a:r>
            <a:r>
              <a:rPr lang="en-GB" sz="1100" dirty="0" err="1">
                <a:latin typeface="Calibri Light" panose="020F0302020204030204" pitchFamily="34" charset="0"/>
                <a:cs typeface="Calibri Light" panose="020F0302020204030204" pitchFamily="34" charset="0"/>
              </a:rPr>
              <a:t>TradNet</a:t>
            </a:r>
            <a:r>
              <a:rPr lang="en-GB" sz="1100" dirty="0">
                <a:latin typeface="Calibri Light" panose="020F0302020204030204" pitchFamily="34" charset="0"/>
                <a:cs typeface="Calibri Light" panose="020F0302020204030204" pitchFamily="34" charset="0"/>
              </a:rPr>
              <a:t> from </a:t>
            </a:r>
            <a:r>
              <a:rPr lang="en-GB" sz="1100" dirty="0" err="1">
                <a:latin typeface="Calibri Light" panose="020F0302020204030204" pitchFamily="34" charset="0"/>
                <a:cs typeface="Calibri Light" panose="020F0302020204030204" pitchFamily="34" charset="0"/>
              </a:rPr>
              <a:t>Knowledgene</a:t>
            </a:r>
            <a:endParaRPr lang="en-GB" sz="1100" dirty="0">
              <a:latin typeface="Calibri Light" panose="020F0302020204030204" pitchFamily="34" charset="0"/>
              <a:cs typeface="Calibri Light" panose="020F0302020204030204" pitchFamily="34" charset="0"/>
            </a:endParaRPr>
          </a:p>
          <a:p>
            <a:r>
              <a:rPr lang="en-GB" sz="1100" b="1" dirty="0">
                <a:latin typeface="Calibri Light" panose="020F0302020204030204" pitchFamily="34" charset="0"/>
                <a:cs typeface="Calibri Light" panose="020F0302020204030204" pitchFamily="34" charset="0"/>
              </a:rPr>
              <a:t>Content Ideas</a:t>
            </a:r>
            <a:r>
              <a:rPr lang="en-GB" sz="1100" dirty="0">
                <a:latin typeface="Calibri Light" panose="020F0302020204030204" pitchFamily="34" charset="0"/>
                <a:cs typeface="Calibri Light" panose="020F0302020204030204" pitchFamily="34" charset="0"/>
              </a:rPr>
              <a:t>:</a:t>
            </a:r>
          </a:p>
          <a:p>
            <a:pPr lvl="1"/>
            <a:r>
              <a:rPr lang="en-GB" sz="1100" dirty="0">
                <a:latin typeface="Calibri Light" panose="020F0302020204030204" pitchFamily="34" charset="0"/>
                <a:cs typeface="Calibri Light" panose="020F0302020204030204" pitchFamily="34" charset="0"/>
              </a:rPr>
              <a:t>Blog post: “How Global Logistics is Changing with Technology: A Look at </a:t>
            </a:r>
            <a:r>
              <a:rPr lang="en-GB" sz="1100" dirty="0" err="1">
                <a:latin typeface="Calibri Light" panose="020F0302020204030204" pitchFamily="34" charset="0"/>
                <a:cs typeface="Calibri Light" panose="020F0302020204030204" pitchFamily="34" charset="0"/>
              </a:rPr>
              <a:t>TradNet</a:t>
            </a:r>
            <a:r>
              <a:rPr lang="en-GB" sz="1100" dirty="0">
                <a:latin typeface="Calibri Light" panose="020F0302020204030204" pitchFamily="34" charset="0"/>
                <a:cs typeface="Calibri Light" panose="020F0302020204030204" pitchFamily="34" charset="0"/>
              </a:rPr>
              <a:t> from </a:t>
            </a:r>
            <a:r>
              <a:rPr lang="en-GB" sz="1100" dirty="0" err="1">
                <a:latin typeface="Calibri Light" panose="020F0302020204030204" pitchFamily="34" charset="0"/>
                <a:cs typeface="Calibri Light" panose="020F0302020204030204" pitchFamily="34" charset="0"/>
              </a:rPr>
              <a:t>Knowledgene</a:t>
            </a:r>
            <a:r>
              <a:rPr lang="en-GB" sz="1100" dirty="0">
                <a:latin typeface="Calibri Light" panose="020F0302020204030204" pitchFamily="34" charset="0"/>
                <a:cs typeface="Calibri Light" panose="020F0302020204030204" pitchFamily="34" charset="0"/>
              </a:rPr>
              <a:t>”</a:t>
            </a:r>
          </a:p>
          <a:p>
            <a:pPr lvl="1"/>
            <a:r>
              <a:rPr lang="en-GB" sz="1100" dirty="0">
                <a:latin typeface="Calibri Light" panose="020F0302020204030204" pitchFamily="34" charset="0"/>
                <a:cs typeface="Calibri Light" panose="020F0302020204030204" pitchFamily="34" charset="0"/>
              </a:rPr>
              <a:t>Whitepaper: “Leveraging AI in Global Trade Logistics: The Power of </a:t>
            </a:r>
            <a:r>
              <a:rPr lang="en-GB" sz="1100" dirty="0" err="1">
                <a:latin typeface="Calibri Light" panose="020F0302020204030204" pitchFamily="34" charset="0"/>
                <a:cs typeface="Calibri Light" panose="020F0302020204030204" pitchFamily="34" charset="0"/>
              </a:rPr>
              <a:t>Knowledgene</a:t>
            </a:r>
            <a:r>
              <a:rPr lang="en-GB" sz="1100" dirty="0">
                <a:latin typeface="Calibri Light" panose="020F0302020204030204" pitchFamily="34" charset="0"/>
                <a:cs typeface="Calibri Light" panose="020F0302020204030204" pitchFamily="34" charset="0"/>
              </a:rPr>
              <a:t>”</a:t>
            </a:r>
          </a:p>
          <a:p>
            <a:pPr lvl="1"/>
            <a:r>
              <a:rPr lang="en-GB" sz="1100" dirty="0">
                <a:latin typeface="Calibri Light" panose="020F0302020204030204" pitchFamily="34" charset="0"/>
                <a:cs typeface="Calibri Light" panose="020F0302020204030204" pitchFamily="34" charset="0"/>
              </a:rPr>
              <a:t>Case study: “Digital Transformation of Customs and Port Clearance Using </a:t>
            </a:r>
            <a:r>
              <a:rPr lang="en-GB" sz="1100" dirty="0" err="1">
                <a:latin typeface="Calibri Light" panose="020F0302020204030204" pitchFamily="34" charset="0"/>
                <a:cs typeface="Calibri Light" panose="020F0302020204030204" pitchFamily="34" charset="0"/>
              </a:rPr>
              <a:t>TradNet</a:t>
            </a:r>
            <a:r>
              <a:rPr lang="en-GB" sz="1100" dirty="0">
                <a:latin typeface="Calibri Light" panose="020F0302020204030204" pitchFamily="34" charset="0"/>
                <a:cs typeface="Calibri Light" panose="020F0302020204030204" pitchFamily="34" charset="0"/>
              </a:rPr>
              <a:t>”</a:t>
            </a:r>
          </a:p>
          <a:p>
            <a:pPr lvl="1"/>
            <a:r>
              <a:rPr lang="en-GB" sz="1100" dirty="0">
                <a:latin typeface="Calibri Light" panose="020F0302020204030204" pitchFamily="34" charset="0"/>
                <a:cs typeface="Calibri Light" panose="020F0302020204030204" pitchFamily="34" charset="0"/>
              </a:rPr>
              <a:t>Webinar: “Digital Trade Ecosystems: Streamlining Global Trade with Technology</a:t>
            </a:r>
            <a:r>
              <a:rPr lang="en-GB" sz="1100" dirty="0" smtClean="0">
                <a:latin typeface="Calibri Light" panose="020F0302020204030204" pitchFamily="34" charset="0"/>
                <a:cs typeface="Calibri Light" panose="020F0302020204030204" pitchFamily="34" charset="0"/>
              </a:rPr>
              <a:t>”</a:t>
            </a:r>
          </a:p>
          <a:p>
            <a:pPr lvl="1"/>
            <a:endParaRPr lang="en-GB" sz="1100" dirty="0">
              <a:latin typeface="Calibri Light" panose="020F0302020204030204" pitchFamily="34" charset="0"/>
              <a:cs typeface="Calibri Light" panose="020F0302020204030204" pitchFamily="34" charset="0"/>
            </a:endParaRPr>
          </a:p>
          <a:p>
            <a:r>
              <a:rPr lang="en-GB" sz="1100" b="1" dirty="0">
                <a:latin typeface="Calibri Light" panose="020F0302020204030204" pitchFamily="34" charset="0"/>
                <a:cs typeface="Calibri Light" panose="020F0302020204030204" pitchFamily="34" charset="0"/>
              </a:rPr>
              <a:t>b. </a:t>
            </a:r>
            <a:r>
              <a:rPr lang="en-GB" sz="1100" b="1" u="sng" dirty="0">
                <a:latin typeface="Calibri Light" panose="020F0302020204030204" pitchFamily="34" charset="0"/>
                <a:cs typeface="Calibri Light" panose="020F0302020204030204" pitchFamily="34" charset="0"/>
              </a:rPr>
              <a:t>Trade Facilitation Platforms</a:t>
            </a:r>
          </a:p>
          <a:p>
            <a:r>
              <a:rPr lang="en-GB" sz="1100" b="1" dirty="0">
                <a:latin typeface="Calibri Light" panose="020F0302020204030204" pitchFamily="34" charset="0"/>
                <a:cs typeface="Calibri Light" panose="020F0302020204030204" pitchFamily="34" charset="0"/>
              </a:rPr>
              <a:t>Target Keywords</a:t>
            </a:r>
            <a:r>
              <a:rPr lang="en-GB" sz="1100" dirty="0">
                <a:latin typeface="Calibri Light" panose="020F0302020204030204" pitchFamily="34" charset="0"/>
                <a:cs typeface="Calibri Light" panose="020F0302020204030204" pitchFamily="34" charset="0"/>
              </a:rPr>
              <a:t>: </a:t>
            </a:r>
            <a:r>
              <a:rPr lang="en-GB" sz="1100" dirty="0" err="1">
                <a:latin typeface="Calibri Light" panose="020F0302020204030204" pitchFamily="34" charset="0"/>
                <a:cs typeface="Calibri Light" panose="020F0302020204030204" pitchFamily="34" charset="0"/>
              </a:rPr>
              <a:t>Rtadeweb</a:t>
            </a:r>
            <a:r>
              <a:rPr lang="en-GB" sz="1100" dirty="0">
                <a:latin typeface="Calibri Light" panose="020F0302020204030204" pitchFamily="34" charset="0"/>
                <a:cs typeface="Calibri Light" panose="020F0302020204030204" pitchFamily="34" charset="0"/>
              </a:rPr>
              <a:t>, </a:t>
            </a:r>
            <a:r>
              <a:rPr lang="en-GB" sz="1100" dirty="0" err="1">
                <a:latin typeface="Calibri Light" panose="020F0302020204030204" pitchFamily="34" charset="0"/>
                <a:cs typeface="Calibri Light" panose="020F0302020204030204" pitchFamily="34" charset="0"/>
              </a:rPr>
              <a:t>TradNet</a:t>
            </a:r>
            <a:r>
              <a:rPr lang="en-GB" sz="1100" dirty="0">
                <a:latin typeface="Calibri Light" panose="020F0302020204030204" pitchFamily="34" charset="0"/>
                <a:cs typeface="Calibri Light" panose="020F0302020204030204" pitchFamily="34" charset="0"/>
              </a:rPr>
              <a:t> from </a:t>
            </a:r>
            <a:r>
              <a:rPr lang="en-GB" sz="1100" dirty="0" err="1">
                <a:latin typeface="Calibri Light" panose="020F0302020204030204" pitchFamily="34" charset="0"/>
                <a:cs typeface="Calibri Light" panose="020F0302020204030204" pitchFamily="34" charset="0"/>
              </a:rPr>
              <a:t>Knowledgene</a:t>
            </a:r>
            <a:endParaRPr lang="en-GB" sz="1100" dirty="0">
              <a:latin typeface="Calibri Light" panose="020F0302020204030204" pitchFamily="34" charset="0"/>
              <a:cs typeface="Calibri Light" panose="020F0302020204030204" pitchFamily="34" charset="0"/>
            </a:endParaRPr>
          </a:p>
          <a:p>
            <a:r>
              <a:rPr lang="en-GB" sz="1100" b="1" dirty="0">
                <a:latin typeface="Calibri Light" panose="020F0302020204030204" pitchFamily="34" charset="0"/>
                <a:cs typeface="Calibri Light" panose="020F0302020204030204" pitchFamily="34" charset="0"/>
              </a:rPr>
              <a:t>Content Ideas</a:t>
            </a:r>
            <a:r>
              <a:rPr lang="en-GB" sz="1100" dirty="0">
                <a:latin typeface="Calibri Light" panose="020F0302020204030204" pitchFamily="34" charset="0"/>
                <a:cs typeface="Calibri Light" panose="020F0302020204030204" pitchFamily="34" charset="0"/>
              </a:rPr>
              <a:t>:</a:t>
            </a:r>
          </a:p>
          <a:p>
            <a:pPr lvl="1"/>
            <a:r>
              <a:rPr lang="en-GB" sz="1100" dirty="0">
                <a:latin typeface="Calibri Light" panose="020F0302020204030204" pitchFamily="34" charset="0"/>
                <a:cs typeface="Calibri Light" panose="020F0302020204030204" pitchFamily="34" charset="0"/>
              </a:rPr>
              <a:t>Blog post: “Why </a:t>
            </a:r>
            <a:r>
              <a:rPr lang="en-GB" sz="1100" dirty="0" err="1">
                <a:latin typeface="Calibri Light" panose="020F0302020204030204" pitchFamily="34" charset="0"/>
                <a:cs typeface="Calibri Light" panose="020F0302020204030204" pitchFamily="34" charset="0"/>
              </a:rPr>
              <a:t>Tradeweb</a:t>
            </a:r>
            <a:r>
              <a:rPr lang="en-GB" sz="1100" dirty="0">
                <a:latin typeface="Calibri Light" panose="020F0302020204030204" pitchFamily="34" charset="0"/>
                <a:cs typeface="Calibri Light" panose="020F0302020204030204" pitchFamily="34" charset="0"/>
              </a:rPr>
              <a:t> Solutions are Crucial for Global Trade Facilitation”</a:t>
            </a:r>
          </a:p>
          <a:p>
            <a:pPr lvl="1"/>
            <a:r>
              <a:rPr lang="en-GB" sz="1100" dirty="0">
                <a:latin typeface="Calibri Light" panose="020F0302020204030204" pitchFamily="34" charset="0"/>
                <a:cs typeface="Calibri Light" panose="020F0302020204030204" pitchFamily="34" charset="0"/>
              </a:rPr>
              <a:t>Infographic: “The Evolution of Electronic Trade Platforms: From Paper to </a:t>
            </a:r>
            <a:r>
              <a:rPr lang="en-GB" sz="1100" dirty="0" err="1">
                <a:latin typeface="Calibri Light" panose="020F0302020204030204" pitchFamily="34" charset="0"/>
                <a:cs typeface="Calibri Light" panose="020F0302020204030204" pitchFamily="34" charset="0"/>
              </a:rPr>
              <a:t>Rtadeweb</a:t>
            </a:r>
            <a:r>
              <a:rPr lang="en-GB" sz="1100" dirty="0">
                <a:latin typeface="Calibri Light" panose="020F0302020204030204" pitchFamily="34" charset="0"/>
                <a:cs typeface="Calibri Light" panose="020F0302020204030204" pitchFamily="34" charset="0"/>
              </a:rPr>
              <a:t>”</a:t>
            </a:r>
          </a:p>
          <a:p>
            <a:pPr lvl="1"/>
            <a:r>
              <a:rPr lang="en-GB" sz="1100" dirty="0">
                <a:latin typeface="Calibri Light" panose="020F0302020204030204" pitchFamily="34" charset="0"/>
                <a:cs typeface="Calibri Light" panose="020F0302020204030204" pitchFamily="34" charset="0"/>
              </a:rPr>
              <a:t>Product Page: “</a:t>
            </a:r>
            <a:r>
              <a:rPr lang="en-GB" sz="1100" dirty="0" err="1">
                <a:latin typeface="Calibri Light" panose="020F0302020204030204" pitchFamily="34" charset="0"/>
                <a:cs typeface="Calibri Light" panose="020F0302020204030204" pitchFamily="34" charset="0"/>
              </a:rPr>
              <a:t>Tradenet</a:t>
            </a:r>
            <a:r>
              <a:rPr lang="en-GB" sz="1100" dirty="0">
                <a:latin typeface="Calibri Light" panose="020F0302020204030204" pitchFamily="34" charset="0"/>
                <a:cs typeface="Calibri Light" panose="020F0302020204030204" pitchFamily="34" charset="0"/>
              </a:rPr>
              <a:t>: A Comprehensive Digital Trade Solution Powered by </a:t>
            </a:r>
            <a:r>
              <a:rPr lang="en-GB" sz="1100" dirty="0" err="1">
                <a:latin typeface="Calibri Light" panose="020F0302020204030204" pitchFamily="34" charset="0"/>
                <a:cs typeface="Calibri Light" panose="020F0302020204030204" pitchFamily="34" charset="0"/>
              </a:rPr>
              <a:t>Knowledgene</a:t>
            </a:r>
            <a:r>
              <a:rPr lang="en-GB" sz="1100" dirty="0">
                <a:latin typeface="Calibri Light" panose="020F0302020204030204" pitchFamily="34" charset="0"/>
                <a:cs typeface="Calibri Light" panose="020F0302020204030204" pitchFamily="34" charset="0"/>
              </a:rPr>
              <a:t>”</a:t>
            </a:r>
          </a:p>
          <a:p>
            <a:pPr lvl="1"/>
            <a:r>
              <a:rPr lang="en-GB" sz="1100" dirty="0">
                <a:latin typeface="Calibri Light" panose="020F0302020204030204" pitchFamily="34" charset="0"/>
                <a:cs typeface="Calibri Light" panose="020F0302020204030204" pitchFamily="34" charset="0"/>
              </a:rPr>
              <a:t>Case study: “How </a:t>
            </a:r>
            <a:r>
              <a:rPr lang="en-GB" sz="1100" dirty="0" err="1">
                <a:latin typeface="Calibri Light" panose="020F0302020204030204" pitchFamily="34" charset="0"/>
                <a:cs typeface="Calibri Light" panose="020F0302020204030204" pitchFamily="34" charset="0"/>
              </a:rPr>
              <a:t>Tradenet</a:t>
            </a:r>
            <a:r>
              <a:rPr lang="en-GB" sz="1100" dirty="0">
                <a:latin typeface="Calibri Light" panose="020F0302020204030204" pitchFamily="34" charset="0"/>
                <a:cs typeface="Calibri Light" panose="020F0302020204030204" pitchFamily="34" charset="0"/>
              </a:rPr>
              <a:t> Reduced Trade Processing Time for Governments and Businesses</a:t>
            </a:r>
            <a:r>
              <a:rPr lang="en-GB" sz="1100" dirty="0" smtClean="0">
                <a:latin typeface="Calibri Light" panose="020F0302020204030204" pitchFamily="34" charset="0"/>
                <a:cs typeface="Calibri Light" panose="020F0302020204030204" pitchFamily="34" charset="0"/>
              </a:rPr>
              <a:t>”</a:t>
            </a:r>
          </a:p>
          <a:p>
            <a:pPr lvl="1"/>
            <a:endParaRPr lang="en-GB" sz="1100" dirty="0">
              <a:latin typeface="Calibri Light" panose="020F0302020204030204" pitchFamily="34" charset="0"/>
              <a:cs typeface="Calibri Light" panose="020F0302020204030204" pitchFamily="34" charset="0"/>
            </a:endParaRPr>
          </a:p>
          <a:p>
            <a:r>
              <a:rPr lang="en-GB" sz="1100" b="1" dirty="0">
                <a:latin typeface="Calibri Light" panose="020F0302020204030204" pitchFamily="34" charset="0"/>
                <a:cs typeface="Calibri Light" panose="020F0302020204030204" pitchFamily="34" charset="0"/>
              </a:rPr>
              <a:t>c. </a:t>
            </a:r>
            <a:r>
              <a:rPr lang="en-GB" sz="1100" b="1" u="sng" dirty="0">
                <a:latin typeface="Calibri Light" panose="020F0302020204030204" pitchFamily="34" charset="0"/>
                <a:cs typeface="Calibri Light" panose="020F0302020204030204" pitchFamily="34" charset="0"/>
              </a:rPr>
              <a:t>Smart Ports and Digital Port Solutions</a:t>
            </a:r>
          </a:p>
          <a:p>
            <a:r>
              <a:rPr lang="en-GB" sz="1100" b="1" dirty="0">
                <a:latin typeface="Calibri Light" panose="020F0302020204030204" pitchFamily="34" charset="0"/>
                <a:cs typeface="Calibri Light" panose="020F0302020204030204" pitchFamily="34" charset="0"/>
              </a:rPr>
              <a:t>Target Keywords</a:t>
            </a:r>
            <a:r>
              <a:rPr lang="en-GB" sz="1100" dirty="0">
                <a:latin typeface="Calibri Light" panose="020F0302020204030204" pitchFamily="34" charset="0"/>
                <a:cs typeface="Calibri Light" panose="020F0302020204030204" pitchFamily="34" charset="0"/>
              </a:rPr>
              <a:t>: Indian Ports Association, Global Logics</a:t>
            </a:r>
          </a:p>
          <a:p>
            <a:r>
              <a:rPr lang="en-GB" sz="1100" b="1" dirty="0">
                <a:latin typeface="Calibri Light" panose="020F0302020204030204" pitchFamily="34" charset="0"/>
                <a:cs typeface="Calibri Light" panose="020F0302020204030204" pitchFamily="34" charset="0"/>
              </a:rPr>
              <a:t>Content Ideas</a:t>
            </a:r>
            <a:r>
              <a:rPr lang="en-GB" sz="1100" dirty="0">
                <a:latin typeface="Calibri Light" panose="020F0302020204030204" pitchFamily="34" charset="0"/>
                <a:cs typeface="Calibri Light" panose="020F0302020204030204" pitchFamily="34" charset="0"/>
              </a:rPr>
              <a:t>:</a:t>
            </a:r>
          </a:p>
          <a:p>
            <a:pPr lvl="1"/>
            <a:r>
              <a:rPr lang="en-GB" sz="1100" dirty="0">
                <a:latin typeface="Calibri Light" panose="020F0302020204030204" pitchFamily="34" charset="0"/>
                <a:cs typeface="Calibri Light" panose="020F0302020204030204" pitchFamily="34" charset="0"/>
              </a:rPr>
              <a:t>Blog post: “Digitizing Indian Ports: A Look at Collaboration with Indian Ports Association”</a:t>
            </a:r>
          </a:p>
          <a:p>
            <a:pPr lvl="1"/>
            <a:r>
              <a:rPr lang="en-GB" sz="1100" dirty="0">
                <a:latin typeface="Calibri Light" panose="020F0302020204030204" pitchFamily="34" charset="0"/>
                <a:cs typeface="Calibri Light" panose="020F0302020204030204" pitchFamily="34" charset="0"/>
              </a:rPr>
              <a:t>Whitepaper: “Smart Ports: How Indian Ports Are Using Technology to Improve Trade Efficiency”</a:t>
            </a:r>
          </a:p>
          <a:p>
            <a:pPr lvl="1"/>
            <a:r>
              <a:rPr lang="en-GB" sz="1100" dirty="0">
                <a:latin typeface="Calibri Light" panose="020F0302020204030204" pitchFamily="34" charset="0"/>
                <a:cs typeface="Calibri Light" panose="020F0302020204030204" pitchFamily="34" charset="0"/>
              </a:rPr>
              <a:t>Case study: “Crimson Logic’s Partnership with Indian Ports: Enabling Seamless Port Operations”</a:t>
            </a:r>
          </a:p>
          <a:p>
            <a:pPr lvl="1"/>
            <a:r>
              <a:rPr lang="en-GB" sz="1100" dirty="0">
                <a:latin typeface="Calibri Light" panose="020F0302020204030204" pitchFamily="34" charset="0"/>
                <a:cs typeface="Calibri Light" panose="020F0302020204030204" pitchFamily="34" charset="0"/>
              </a:rPr>
              <a:t>Video: “The Future of Ports: Automation and Digital Port Management with Crimson Logic</a:t>
            </a:r>
            <a:r>
              <a:rPr lang="en-GB" sz="1100" dirty="0" smtClean="0">
                <a:latin typeface="Calibri Light" panose="020F0302020204030204" pitchFamily="34" charset="0"/>
                <a:cs typeface="Calibri Light" panose="020F0302020204030204" pitchFamily="34" charset="0"/>
              </a:rPr>
              <a:t>”</a:t>
            </a:r>
          </a:p>
          <a:p>
            <a:pPr lvl="1"/>
            <a:endParaRPr lang="en-GB" sz="1100" dirty="0">
              <a:latin typeface="Calibri Light" panose="020F0302020204030204" pitchFamily="34" charset="0"/>
              <a:cs typeface="Calibri Light" panose="020F0302020204030204" pitchFamily="34" charset="0"/>
            </a:endParaRPr>
          </a:p>
          <a:p>
            <a:r>
              <a:rPr lang="en-GB" sz="1100" b="1" dirty="0">
                <a:latin typeface="Calibri Light" panose="020F0302020204030204" pitchFamily="34" charset="0"/>
                <a:cs typeface="Calibri Light" panose="020F0302020204030204" pitchFamily="34" charset="0"/>
              </a:rPr>
              <a:t>d. </a:t>
            </a:r>
            <a:r>
              <a:rPr lang="en-GB" sz="1100" b="1" u="sng" dirty="0">
                <a:latin typeface="Calibri Light" panose="020F0302020204030204" pitchFamily="34" charset="0"/>
                <a:cs typeface="Calibri Light" panose="020F0302020204030204" pitchFamily="34" charset="0"/>
              </a:rPr>
              <a:t>AI and Automation in Trade Logistics</a:t>
            </a:r>
          </a:p>
          <a:p>
            <a:r>
              <a:rPr lang="en-GB" sz="1100" b="1" dirty="0">
                <a:latin typeface="Calibri Light" panose="020F0302020204030204" pitchFamily="34" charset="0"/>
                <a:cs typeface="Calibri Light" panose="020F0302020204030204" pitchFamily="34" charset="0"/>
              </a:rPr>
              <a:t>Target Keywords</a:t>
            </a:r>
            <a:r>
              <a:rPr lang="en-GB" sz="1100" dirty="0">
                <a:latin typeface="Calibri Light" panose="020F0302020204030204" pitchFamily="34" charset="0"/>
                <a:cs typeface="Calibri Light" panose="020F0302020204030204" pitchFamily="34" charset="0"/>
              </a:rPr>
              <a:t>: </a:t>
            </a:r>
            <a:r>
              <a:rPr lang="en-GB" sz="1100" dirty="0" err="1">
                <a:latin typeface="Calibri Light" panose="020F0302020204030204" pitchFamily="34" charset="0"/>
                <a:cs typeface="Calibri Light" panose="020F0302020204030204" pitchFamily="34" charset="0"/>
              </a:rPr>
              <a:t>Fendy</a:t>
            </a:r>
            <a:r>
              <a:rPr lang="en-GB" sz="1100" dirty="0">
                <a:latin typeface="Calibri Light" panose="020F0302020204030204" pitchFamily="34" charset="0"/>
                <a:cs typeface="Calibri Light" panose="020F0302020204030204" pitchFamily="34" charset="0"/>
              </a:rPr>
              <a:t>, </a:t>
            </a:r>
            <a:r>
              <a:rPr lang="en-GB" sz="1100" dirty="0" err="1">
                <a:latin typeface="Calibri Light" panose="020F0302020204030204" pitchFamily="34" charset="0"/>
                <a:cs typeface="Calibri Light" panose="020F0302020204030204" pitchFamily="34" charset="0"/>
              </a:rPr>
              <a:t>TradNet</a:t>
            </a:r>
            <a:r>
              <a:rPr lang="en-GB" sz="1100" dirty="0">
                <a:latin typeface="Calibri Light" panose="020F0302020204030204" pitchFamily="34" charset="0"/>
                <a:cs typeface="Calibri Light" panose="020F0302020204030204" pitchFamily="34" charset="0"/>
              </a:rPr>
              <a:t> from </a:t>
            </a:r>
            <a:r>
              <a:rPr lang="en-GB" sz="1100" dirty="0" err="1">
                <a:latin typeface="Calibri Light" panose="020F0302020204030204" pitchFamily="34" charset="0"/>
                <a:cs typeface="Calibri Light" panose="020F0302020204030204" pitchFamily="34" charset="0"/>
              </a:rPr>
              <a:t>Knowledgene</a:t>
            </a:r>
            <a:endParaRPr lang="en-GB" sz="1100" dirty="0">
              <a:latin typeface="Calibri Light" panose="020F0302020204030204" pitchFamily="34" charset="0"/>
              <a:cs typeface="Calibri Light" panose="020F0302020204030204" pitchFamily="34" charset="0"/>
            </a:endParaRPr>
          </a:p>
          <a:p>
            <a:r>
              <a:rPr lang="en-GB" sz="1100" b="1" dirty="0">
                <a:latin typeface="Calibri Light" panose="020F0302020204030204" pitchFamily="34" charset="0"/>
                <a:cs typeface="Calibri Light" panose="020F0302020204030204" pitchFamily="34" charset="0"/>
              </a:rPr>
              <a:t>Content Ideas</a:t>
            </a:r>
            <a:r>
              <a:rPr lang="en-GB" sz="1100" dirty="0">
                <a:latin typeface="Calibri Light" panose="020F0302020204030204" pitchFamily="34" charset="0"/>
                <a:cs typeface="Calibri Light" panose="020F0302020204030204" pitchFamily="34" charset="0"/>
              </a:rPr>
              <a:t>:</a:t>
            </a:r>
          </a:p>
          <a:p>
            <a:pPr lvl="1"/>
            <a:r>
              <a:rPr lang="en-GB" sz="1100" dirty="0">
                <a:latin typeface="Calibri Light" panose="020F0302020204030204" pitchFamily="34" charset="0"/>
                <a:cs typeface="Calibri Light" panose="020F0302020204030204" pitchFamily="34" charset="0"/>
              </a:rPr>
              <a:t>Blog post: “AI in Trade: How </a:t>
            </a:r>
            <a:r>
              <a:rPr lang="en-GB" sz="1100" dirty="0" err="1">
                <a:latin typeface="Calibri Light" panose="020F0302020204030204" pitchFamily="34" charset="0"/>
                <a:cs typeface="Calibri Light" panose="020F0302020204030204" pitchFamily="34" charset="0"/>
              </a:rPr>
              <a:t>Fendy</a:t>
            </a:r>
            <a:r>
              <a:rPr lang="en-GB" sz="1100" dirty="0">
                <a:latin typeface="Calibri Light" panose="020F0302020204030204" pitchFamily="34" charset="0"/>
                <a:cs typeface="Calibri Light" panose="020F0302020204030204" pitchFamily="34" charset="0"/>
              </a:rPr>
              <a:t> and </a:t>
            </a:r>
            <a:r>
              <a:rPr lang="en-GB" sz="1100" dirty="0" err="1">
                <a:latin typeface="Calibri Light" panose="020F0302020204030204" pitchFamily="34" charset="0"/>
                <a:cs typeface="Calibri Light" panose="020F0302020204030204" pitchFamily="34" charset="0"/>
              </a:rPr>
              <a:t>Knowledgene</a:t>
            </a:r>
            <a:r>
              <a:rPr lang="en-GB" sz="1100" dirty="0">
                <a:latin typeface="Calibri Light" panose="020F0302020204030204" pitchFamily="34" charset="0"/>
                <a:cs typeface="Calibri Light" panose="020F0302020204030204" pitchFamily="34" charset="0"/>
              </a:rPr>
              <a:t> Are Revolutionizing Logistics”</a:t>
            </a:r>
          </a:p>
          <a:p>
            <a:pPr lvl="1"/>
            <a:r>
              <a:rPr lang="en-GB" sz="1100" dirty="0">
                <a:latin typeface="Calibri Light" panose="020F0302020204030204" pitchFamily="34" charset="0"/>
                <a:cs typeface="Calibri Light" panose="020F0302020204030204" pitchFamily="34" charset="0"/>
              </a:rPr>
              <a:t>Product Page: “</a:t>
            </a:r>
            <a:r>
              <a:rPr lang="en-GB" sz="1100" dirty="0" err="1">
                <a:latin typeface="Calibri Light" panose="020F0302020204030204" pitchFamily="34" charset="0"/>
                <a:cs typeface="Calibri Light" panose="020F0302020204030204" pitchFamily="34" charset="0"/>
              </a:rPr>
              <a:t>Fendy</a:t>
            </a:r>
            <a:r>
              <a:rPr lang="en-GB" sz="1100" dirty="0">
                <a:latin typeface="Calibri Light" panose="020F0302020204030204" pitchFamily="34" charset="0"/>
                <a:cs typeface="Calibri Light" panose="020F0302020204030204" pitchFamily="34" charset="0"/>
              </a:rPr>
              <a:t>: The AI-Powered Platform for Global Trade Facilitation”</a:t>
            </a:r>
          </a:p>
          <a:p>
            <a:pPr lvl="1"/>
            <a:r>
              <a:rPr lang="en-GB" sz="1100" dirty="0">
                <a:latin typeface="Calibri Light" panose="020F0302020204030204" pitchFamily="34" charset="0"/>
                <a:cs typeface="Calibri Light" panose="020F0302020204030204" pitchFamily="34" charset="0"/>
              </a:rPr>
              <a:t>Case study: “Automating Global Logistics with </a:t>
            </a:r>
            <a:r>
              <a:rPr lang="en-GB" sz="1100" dirty="0" err="1">
                <a:latin typeface="Calibri Light" panose="020F0302020204030204" pitchFamily="34" charset="0"/>
                <a:cs typeface="Calibri Light" panose="020F0302020204030204" pitchFamily="34" charset="0"/>
              </a:rPr>
              <a:t>Fendy</a:t>
            </a:r>
            <a:r>
              <a:rPr lang="en-GB" sz="1100" dirty="0">
                <a:latin typeface="Calibri Light" panose="020F0302020204030204" pitchFamily="34" charset="0"/>
                <a:cs typeface="Calibri Light" panose="020F0302020204030204" pitchFamily="34" charset="0"/>
              </a:rPr>
              <a:t>: Reducing Time and Costs”</a:t>
            </a:r>
          </a:p>
          <a:p>
            <a:pPr lvl="1"/>
            <a:r>
              <a:rPr lang="en-GB" sz="1100" dirty="0">
                <a:latin typeface="Calibri Light" panose="020F0302020204030204" pitchFamily="34" charset="0"/>
                <a:cs typeface="Calibri Light" panose="020F0302020204030204" pitchFamily="34" charset="0"/>
              </a:rPr>
              <a:t>Webinar: “How AI is Reshaping the Future of Global Logistics and Trade”</a:t>
            </a:r>
          </a:p>
          <a:p>
            <a:endParaRPr lang="en-IN" sz="1100" b="1" u="sng"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749568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Content Strategy</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61479" y="797013"/>
            <a:ext cx="11673123" cy="3539430"/>
          </a:xfrm>
          <a:prstGeom prst="rect">
            <a:avLst/>
          </a:prstGeom>
          <a:noFill/>
        </p:spPr>
        <p:txBody>
          <a:bodyPr wrap="square" rtlCol="0">
            <a:spAutoFit/>
          </a:bodyPr>
          <a:lstStyle/>
          <a:p>
            <a:r>
              <a:rPr lang="en-GB" sz="1600" b="1" dirty="0">
                <a:latin typeface="Calibri Light" panose="020F0302020204030204" pitchFamily="34" charset="0"/>
                <a:cs typeface="Calibri Light" panose="020F0302020204030204" pitchFamily="34" charset="0"/>
              </a:rPr>
              <a:t>3. SEO Best </a:t>
            </a:r>
            <a:r>
              <a:rPr lang="en-GB" sz="1600" b="1" dirty="0" smtClean="0">
                <a:latin typeface="Calibri Light" panose="020F0302020204030204" pitchFamily="34" charset="0"/>
                <a:cs typeface="Calibri Light" panose="020F0302020204030204" pitchFamily="34" charset="0"/>
              </a:rPr>
              <a:t>Practices</a:t>
            </a:r>
          </a:p>
          <a:p>
            <a:endParaRPr lang="en-GB" sz="1600" b="1" dirty="0">
              <a:latin typeface="Calibri Light" panose="020F0302020204030204" pitchFamily="34" charset="0"/>
              <a:cs typeface="Calibri Light" panose="020F0302020204030204" pitchFamily="34" charset="0"/>
            </a:endParaRPr>
          </a:p>
          <a:p>
            <a:r>
              <a:rPr lang="en-GB" sz="1600" dirty="0">
                <a:latin typeface="Calibri Light" panose="020F0302020204030204" pitchFamily="34" charset="0"/>
                <a:cs typeface="Calibri Light" panose="020F0302020204030204" pitchFamily="34" charset="0"/>
              </a:rPr>
              <a:t>To rank for these keywords, optimize each content piece with</a:t>
            </a:r>
            <a:r>
              <a:rPr lang="en-GB" sz="1600" dirty="0" smtClean="0">
                <a:latin typeface="Calibri Light" panose="020F0302020204030204" pitchFamily="34" charset="0"/>
                <a:cs typeface="Calibri Light" panose="020F0302020204030204" pitchFamily="34" charset="0"/>
              </a:rPr>
              <a:t>:</a:t>
            </a:r>
          </a:p>
          <a:p>
            <a:endParaRPr lang="en-GB" sz="1600"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Title Tags and Meta Descriptions</a:t>
            </a:r>
            <a:r>
              <a:rPr lang="en-GB" sz="1600" dirty="0">
                <a:latin typeface="Calibri Light" panose="020F0302020204030204" pitchFamily="34" charset="0"/>
                <a:cs typeface="Calibri Light" panose="020F0302020204030204" pitchFamily="34" charset="0"/>
              </a:rPr>
              <a:t>: Use the keywords in title tags, meta descriptions, and headers to boost organic visibility</a:t>
            </a:r>
            <a:r>
              <a:rPr lang="en-GB" sz="1600" dirty="0" smtClean="0">
                <a:latin typeface="Calibri Light" panose="020F0302020204030204" pitchFamily="34" charset="0"/>
                <a:cs typeface="Calibri Light" panose="020F0302020204030204" pitchFamily="34" charset="0"/>
              </a:rPr>
              <a:t>.</a:t>
            </a:r>
          </a:p>
          <a:p>
            <a:endParaRPr lang="en-GB" sz="1600"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Internal Linking</a:t>
            </a:r>
            <a:r>
              <a:rPr lang="en-GB" sz="1600" dirty="0">
                <a:latin typeface="Calibri Light" panose="020F0302020204030204" pitchFamily="34" charset="0"/>
                <a:cs typeface="Calibri Light" panose="020F0302020204030204" pitchFamily="34" charset="0"/>
              </a:rPr>
              <a:t>: Link between relevant content (e.g., from a blog post about </a:t>
            </a:r>
            <a:r>
              <a:rPr lang="en-GB" sz="1600" dirty="0" err="1">
                <a:latin typeface="Calibri Light" panose="020F0302020204030204" pitchFamily="34" charset="0"/>
                <a:cs typeface="Calibri Light" panose="020F0302020204030204" pitchFamily="34" charset="0"/>
              </a:rPr>
              <a:t>TradNet</a:t>
            </a:r>
            <a:r>
              <a:rPr lang="en-GB" sz="1600" dirty="0">
                <a:latin typeface="Calibri Light" panose="020F0302020204030204" pitchFamily="34" charset="0"/>
                <a:cs typeface="Calibri Light" panose="020F0302020204030204" pitchFamily="34" charset="0"/>
              </a:rPr>
              <a:t> to a case study on </a:t>
            </a:r>
            <a:r>
              <a:rPr lang="en-GB" sz="1600" dirty="0" err="1">
                <a:latin typeface="Calibri Light" panose="020F0302020204030204" pitchFamily="34" charset="0"/>
                <a:cs typeface="Calibri Light" panose="020F0302020204030204" pitchFamily="34" charset="0"/>
              </a:rPr>
              <a:t>Knowledgene</a:t>
            </a:r>
            <a:r>
              <a:rPr lang="en-GB" sz="1600" dirty="0">
                <a:latin typeface="Calibri Light" panose="020F0302020204030204" pitchFamily="34" charset="0"/>
                <a:cs typeface="Calibri Light" panose="020F0302020204030204" pitchFamily="34" charset="0"/>
              </a:rPr>
              <a:t>) to improve SEO and keep users engaged</a:t>
            </a:r>
            <a:r>
              <a:rPr lang="en-GB" sz="1600" dirty="0" smtClean="0">
                <a:latin typeface="Calibri Light" panose="020F0302020204030204" pitchFamily="34" charset="0"/>
                <a:cs typeface="Calibri Light" panose="020F0302020204030204" pitchFamily="34" charset="0"/>
              </a:rPr>
              <a:t>.</a:t>
            </a:r>
          </a:p>
          <a:p>
            <a:endParaRPr lang="en-GB" sz="1600"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Keyword Clustering</a:t>
            </a:r>
            <a:r>
              <a:rPr lang="en-GB" sz="1600" dirty="0">
                <a:latin typeface="Calibri Light" panose="020F0302020204030204" pitchFamily="34" charset="0"/>
                <a:cs typeface="Calibri Light" panose="020F0302020204030204" pitchFamily="34" charset="0"/>
              </a:rPr>
              <a:t>: Group related keywords together to create comprehensive content clusters. For example, a content hub focused on “Trade Facilitation Platforms” with posts, case studies, and whitepapers all interlinking</a:t>
            </a:r>
            <a:r>
              <a:rPr lang="en-GB" sz="1600" dirty="0" smtClean="0">
                <a:latin typeface="Calibri Light" panose="020F0302020204030204" pitchFamily="34" charset="0"/>
                <a:cs typeface="Calibri Light" panose="020F0302020204030204" pitchFamily="34" charset="0"/>
              </a:rPr>
              <a:t>.</a:t>
            </a:r>
          </a:p>
          <a:p>
            <a:endParaRPr lang="en-GB" sz="1600"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Regular Updates</a:t>
            </a:r>
            <a:r>
              <a:rPr lang="en-GB" sz="1600" dirty="0">
                <a:latin typeface="Calibri Light" panose="020F0302020204030204" pitchFamily="34" charset="0"/>
                <a:cs typeface="Calibri Light" panose="020F0302020204030204" pitchFamily="34" charset="0"/>
              </a:rPr>
              <a:t>: Continuously update content with emerging trends or changes in legislation that impact trade and logistics.</a:t>
            </a:r>
          </a:p>
          <a:p>
            <a:endParaRPr lang="en-IN" sz="1600" b="1" u="sng" dirty="0">
              <a:latin typeface="Calibri Light" panose="020F0302020204030204" pitchFamily="34" charset="0"/>
              <a:cs typeface="Calibri Light" panose="020F0302020204030204" pitchFamily="34" charset="0"/>
            </a:endParaRPr>
          </a:p>
        </p:txBody>
      </p:sp>
      <p:sp>
        <p:nvSpPr>
          <p:cNvPr id="7" name="TextBox 6"/>
          <p:cNvSpPr txBox="1"/>
          <p:nvPr/>
        </p:nvSpPr>
        <p:spPr>
          <a:xfrm>
            <a:off x="261479" y="4812429"/>
            <a:ext cx="11673123" cy="1815882"/>
          </a:xfrm>
          <a:prstGeom prst="rect">
            <a:avLst/>
          </a:prstGeom>
          <a:noFill/>
        </p:spPr>
        <p:txBody>
          <a:bodyPr wrap="square" rtlCol="0">
            <a:spAutoFit/>
          </a:bodyPr>
          <a:lstStyle/>
          <a:p>
            <a:r>
              <a:rPr lang="en-GB" sz="1600" b="1" u="sng" dirty="0">
                <a:latin typeface="Calibri Light" panose="020F0302020204030204" pitchFamily="34" charset="0"/>
                <a:cs typeface="Calibri Light" panose="020F0302020204030204" pitchFamily="34" charset="0"/>
              </a:rPr>
              <a:t>Conclusion</a:t>
            </a:r>
            <a:r>
              <a:rPr lang="en-GB" sz="1600" b="1" u="sng" dirty="0" smtClean="0">
                <a:latin typeface="Calibri Light" panose="020F0302020204030204" pitchFamily="34" charset="0"/>
                <a:cs typeface="Calibri Light" panose="020F0302020204030204" pitchFamily="34" charset="0"/>
              </a:rPr>
              <a:t>:</a:t>
            </a:r>
          </a:p>
          <a:p>
            <a:endParaRPr lang="en-GB" sz="1600" b="1" dirty="0">
              <a:latin typeface="Calibri Light" panose="020F0302020204030204" pitchFamily="34" charset="0"/>
              <a:cs typeface="Calibri Light" panose="020F0302020204030204" pitchFamily="34" charset="0"/>
            </a:endParaRPr>
          </a:p>
          <a:p>
            <a:r>
              <a:rPr lang="en-GB" sz="1600" dirty="0">
                <a:latin typeface="Calibri Light" panose="020F0302020204030204" pitchFamily="34" charset="0"/>
                <a:cs typeface="Calibri Light" panose="020F0302020204030204" pitchFamily="34" charset="0"/>
              </a:rPr>
              <a:t>By focusing on a content strategy that revolves around the identified keywords (global logics, </a:t>
            </a:r>
            <a:r>
              <a:rPr lang="en-GB" sz="1600" dirty="0" err="1">
                <a:latin typeface="Calibri Light" panose="020F0302020204030204" pitchFamily="34" charset="0"/>
                <a:cs typeface="Calibri Light" panose="020F0302020204030204" pitchFamily="34" charset="0"/>
              </a:rPr>
              <a:t>rtadeweb</a:t>
            </a:r>
            <a:r>
              <a:rPr lang="en-GB" sz="1600" dirty="0">
                <a:latin typeface="Calibri Light" panose="020F0302020204030204" pitchFamily="34" charset="0"/>
                <a:cs typeface="Calibri Light" panose="020F0302020204030204" pitchFamily="34" charset="0"/>
              </a:rPr>
              <a:t>, </a:t>
            </a:r>
            <a:r>
              <a:rPr lang="en-GB" sz="1600" dirty="0" err="1">
                <a:latin typeface="Calibri Light" panose="020F0302020204030204" pitchFamily="34" charset="0"/>
                <a:cs typeface="Calibri Light" panose="020F0302020204030204" pitchFamily="34" charset="0"/>
              </a:rPr>
              <a:t>tradenet</a:t>
            </a:r>
            <a:r>
              <a:rPr lang="en-GB" sz="1600" dirty="0">
                <a:latin typeface="Calibri Light" panose="020F0302020204030204" pitchFamily="34" charset="0"/>
                <a:cs typeface="Calibri Light" panose="020F0302020204030204" pitchFamily="34" charset="0"/>
              </a:rPr>
              <a:t> from </a:t>
            </a:r>
            <a:r>
              <a:rPr lang="en-GB" sz="1600" dirty="0" err="1">
                <a:latin typeface="Calibri Light" panose="020F0302020204030204" pitchFamily="34" charset="0"/>
                <a:cs typeface="Calibri Light" panose="020F0302020204030204" pitchFamily="34" charset="0"/>
              </a:rPr>
              <a:t>knowledgene</a:t>
            </a:r>
            <a:r>
              <a:rPr lang="en-GB" sz="1600" dirty="0">
                <a:latin typeface="Calibri Light" panose="020F0302020204030204" pitchFamily="34" charset="0"/>
                <a:cs typeface="Calibri Light" panose="020F0302020204030204" pitchFamily="34" charset="0"/>
              </a:rPr>
              <a:t>, </a:t>
            </a:r>
            <a:r>
              <a:rPr lang="en-GB" sz="1600" dirty="0" err="1">
                <a:latin typeface="Calibri Light" panose="020F0302020204030204" pitchFamily="34" charset="0"/>
                <a:cs typeface="Calibri Light" panose="020F0302020204030204" pitchFamily="34" charset="0"/>
              </a:rPr>
              <a:t>fendy</a:t>
            </a:r>
            <a:r>
              <a:rPr lang="en-GB" sz="1600" dirty="0">
                <a:latin typeface="Calibri Light" panose="020F0302020204030204" pitchFamily="34" charset="0"/>
                <a:cs typeface="Calibri Light" panose="020F0302020204030204" pitchFamily="34" charset="0"/>
              </a:rPr>
              <a:t>, </a:t>
            </a:r>
            <a:r>
              <a:rPr lang="en-GB" sz="1600" dirty="0" err="1">
                <a:latin typeface="Calibri Light" panose="020F0302020204030204" pitchFamily="34" charset="0"/>
                <a:cs typeface="Calibri Light" panose="020F0302020204030204" pitchFamily="34" charset="0"/>
              </a:rPr>
              <a:t>indian</a:t>
            </a:r>
            <a:r>
              <a:rPr lang="en-GB" sz="1600" dirty="0">
                <a:latin typeface="Calibri Light" panose="020F0302020204030204" pitchFamily="34" charset="0"/>
                <a:cs typeface="Calibri Light" panose="020F0302020204030204" pitchFamily="34" charset="0"/>
              </a:rPr>
              <a:t> ports association), Crimson Logic can strengthen its position as a leader in global trade and logistics solutions. Content should highlight the technological innovations, AI-driven platforms, and digital transformation of trade ecosystems that align with their products and services.</a:t>
            </a:r>
          </a:p>
          <a:p>
            <a:endParaRPr lang="en-IN" sz="1600" b="1" u="sng"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2818798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815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Off-Page SEO</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161" y="702469"/>
            <a:ext cx="11673123" cy="5755422"/>
          </a:xfrm>
          <a:prstGeom prst="rect">
            <a:avLst/>
          </a:prstGeom>
          <a:noFill/>
        </p:spPr>
        <p:txBody>
          <a:bodyPr wrap="square" rtlCol="0">
            <a:spAutoFit/>
          </a:bodyPr>
          <a:lstStyle/>
          <a:p>
            <a:r>
              <a:rPr lang="en-GB" sz="1600" dirty="0">
                <a:latin typeface="Calibri Light" panose="020F0302020204030204" pitchFamily="34" charset="0"/>
                <a:cs typeface="Calibri Light" panose="020F0302020204030204" pitchFamily="34" charset="0"/>
              </a:rPr>
              <a:t>Off-page SEO focuses on strategies implemented outside of the website to improve search engine rankings, drive traffic, and build brand authority. For </a:t>
            </a:r>
            <a:r>
              <a:rPr lang="en-GB" sz="1600" dirty="0" err="1">
                <a:latin typeface="Calibri Light" panose="020F0302020204030204" pitchFamily="34" charset="0"/>
                <a:cs typeface="Calibri Light" panose="020F0302020204030204" pitchFamily="34" charset="0"/>
              </a:rPr>
              <a:t>CrimsonLogic</a:t>
            </a:r>
            <a:r>
              <a:rPr lang="en-GB" sz="1600" dirty="0">
                <a:latin typeface="Calibri Light" panose="020F0302020204030204" pitchFamily="34" charset="0"/>
                <a:cs typeface="Calibri Light" panose="020F0302020204030204" pitchFamily="34" charset="0"/>
              </a:rPr>
              <a:t>, a global leader in </a:t>
            </a:r>
            <a:r>
              <a:rPr lang="en-GB" sz="1600" dirty="0" smtClean="0">
                <a:latin typeface="Calibri Light" panose="020F0302020204030204" pitchFamily="34" charset="0"/>
                <a:cs typeface="Calibri Light" panose="020F0302020204030204" pitchFamily="34" charset="0"/>
              </a:rPr>
              <a:t>e-Government </a:t>
            </a:r>
            <a:r>
              <a:rPr lang="en-GB" sz="1600" dirty="0">
                <a:latin typeface="Calibri Light" panose="020F0302020204030204" pitchFamily="34" charset="0"/>
                <a:cs typeface="Calibri Light" panose="020F0302020204030204" pitchFamily="34" charset="0"/>
              </a:rPr>
              <a:t>solutions and digital trade platforms, the off-page SEO strategy should focus on enhancing its reputation, authority, and visibility in the digital space. Below is a detailed off-page SEO plan</a:t>
            </a:r>
            <a:r>
              <a:rPr lang="en-GB" sz="1600" dirty="0" smtClean="0">
                <a:latin typeface="Calibri Light" panose="020F0302020204030204" pitchFamily="34" charset="0"/>
                <a:cs typeface="Calibri Light" panose="020F0302020204030204" pitchFamily="34" charset="0"/>
              </a:rPr>
              <a:t>:</a:t>
            </a:r>
          </a:p>
          <a:p>
            <a:endParaRPr lang="en-GB" sz="1600"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1. Link Building Strategy</a:t>
            </a:r>
          </a:p>
          <a:p>
            <a:r>
              <a:rPr lang="en-GB" sz="1600" dirty="0">
                <a:latin typeface="Calibri Light" panose="020F0302020204030204" pitchFamily="34" charset="0"/>
                <a:cs typeface="Calibri Light" panose="020F0302020204030204" pitchFamily="34" charset="0"/>
              </a:rPr>
              <a:t>Backlinks remain one of the most critical ranking factors. The strategy for </a:t>
            </a:r>
            <a:r>
              <a:rPr lang="en-GB" sz="1600" dirty="0" err="1">
                <a:latin typeface="Calibri Light" panose="020F0302020204030204" pitchFamily="34" charset="0"/>
                <a:cs typeface="Calibri Light" panose="020F0302020204030204" pitchFamily="34" charset="0"/>
              </a:rPr>
              <a:t>CrimsonLogic</a:t>
            </a:r>
            <a:r>
              <a:rPr lang="en-GB" sz="1600" dirty="0">
                <a:latin typeface="Calibri Light" panose="020F0302020204030204" pitchFamily="34" charset="0"/>
                <a:cs typeface="Calibri Light" panose="020F0302020204030204" pitchFamily="34" charset="0"/>
              </a:rPr>
              <a:t> should focus on earning high-quality backlinks from authoritative and relevant websites</a:t>
            </a:r>
            <a:r>
              <a:rPr lang="en-GB" sz="1600" dirty="0" smtClean="0">
                <a:latin typeface="Calibri Light" panose="020F0302020204030204" pitchFamily="34" charset="0"/>
                <a:cs typeface="Calibri Light" panose="020F0302020204030204" pitchFamily="34" charset="0"/>
              </a:rPr>
              <a:t>.</a:t>
            </a:r>
          </a:p>
          <a:p>
            <a:endParaRPr lang="en-GB" sz="1600" dirty="0">
              <a:latin typeface="Calibri Light" panose="020F0302020204030204" pitchFamily="34" charset="0"/>
              <a:cs typeface="Calibri Light" panose="020F0302020204030204" pitchFamily="34" charset="0"/>
            </a:endParaRPr>
          </a:p>
          <a:p>
            <a:pPr marL="342900" indent="-342900">
              <a:buAutoNum type="alphaLcPeriod"/>
            </a:pPr>
            <a:r>
              <a:rPr lang="en-GB" sz="1600" b="1" dirty="0" smtClean="0">
                <a:latin typeface="Calibri Light" panose="020F0302020204030204" pitchFamily="34" charset="0"/>
                <a:cs typeface="Calibri Light" panose="020F0302020204030204" pitchFamily="34" charset="0"/>
              </a:rPr>
              <a:t>Industry-Specific </a:t>
            </a:r>
            <a:r>
              <a:rPr lang="en-GB" sz="1600" b="1" dirty="0">
                <a:latin typeface="Calibri Light" panose="020F0302020204030204" pitchFamily="34" charset="0"/>
                <a:cs typeface="Calibri Light" panose="020F0302020204030204" pitchFamily="34" charset="0"/>
              </a:rPr>
              <a:t>Guest </a:t>
            </a:r>
            <a:r>
              <a:rPr lang="en-GB" sz="1600" b="1" dirty="0" smtClean="0">
                <a:latin typeface="Calibri Light" panose="020F0302020204030204" pitchFamily="34" charset="0"/>
                <a:cs typeface="Calibri Light" panose="020F0302020204030204" pitchFamily="34" charset="0"/>
              </a:rPr>
              <a:t>Blogging</a:t>
            </a:r>
          </a:p>
          <a:p>
            <a:pPr marL="342900" indent="-342900">
              <a:buAutoNum type="alphaLcPeriod"/>
            </a:pPr>
            <a:endParaRPr lang="en-GB" sz="1600" b="1"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Objective</a:t>
            </a:r>
            <a:r>
              <a:rPr lang="en-GB" sz="1600" dirty="0">
                <a:latin typeface="Calibri Light" panose="020F0302020204030204" pitchFamily="34" charset="0"/>
                <a:cs typeface="Calibri Light" panose="020F0302020204030204" pitchFamily="34" charset="0"/>
              </a:rPr>
              <a:t>: Publish high-quality articles on relevant industry websites and blogs to get backlinks and drive traffic</a:t>
            </a:r>
            <a:r>
              <a:rPr lang="en-GB" sz="1600" dirty="0" smtClean="0">
                <a:latin typeface="Calibri Light" panose="020F0302020204030204" pitchFamily="34" charset="0"/>
                <a:cs typeface="Calibri Light" panose="020F0302020204030204" pitchFamily="34" charset="0"/>
              </a:rPr>
              <a:t>.</a:t>
            </a:r>
          </a:p>
          <a:p>
            <a:endParaRPr lang="en-GB" sz="1600"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Target Websites</a:t>
            </a:r>
            <a:r>
              <a:rPr lang="en-GB" sz="1600" dirty="0">
                <a:latin typeface="Calibri Light" panose="020F0302020204030204" pitchFamily="34" charset="0"/>
                <a:cs typeface="Calibri Light" panose="020F0302020204030204" pitchFamily="34" charset="0"/>
              </a:rPr>
              <a:t>:</a:t>
            </a:r>
          </a:p>
          <a:p>
            <a:pPr lvl="1"/>
            <a:r>
              <a:rPr lang="en-GB" sz="1600" dirty="0">
                <a:latin typeface="Calibri Light" panose="020F0302020204030204" pitchFamily="34" charset="0"/>
                <a:cs typeface="Calibri Light" panose="020F0302020204030204" pitchFamily="34" charset="0"/>
              </a:rPr>
              <a:t>Technology blogs related to digital government, trade, and logistics.</a:t>
            </a:r>
          </a:p>
          <a:p>
            <a:pPr lvl="1"/>
            <a:r>
              <a:rPr lang="en-GB" sz="1600" dirty="0">
                <a:latin typeface="Calibri Light" panose="020F0302020204030204" pitchFamily="34" charset="0"/>
                <a:cs typeface="Calibri Light" panose="020F0302020204030204" pitchFamily="34" charset="0"/>
              </a:rPr>
              <a:t>Government and trade publications (e.g., </a:t>
            </a:r>
            <a:r>
              <a:rPr lang="en-GB" sz="1600" dirty="0" err="1">
                <a:latin typeface="Calibri Light" panose="020F0302020204030204" pitchFamily="34" charset="0"/>
                <a:cs typeface="Calibri Light" panose="020F0302020204030204" pitchFamily="34" charset="0"/>
              </a:rPr>
              <a:t>GovTech</a:t>
            </a:r>
            <a:r>
              <a:rPr lang="en-GB" sz="1600" dirty="0">
                <a:latin typeface="Calibri Light" panose="020F0302020204030204" pitchFamily="34" charset="0"/>
                <a:cs typeface="Calibri Light" panose="020F0302020204030204" pitchFamily="34" charset="0"/>
              </a:rPr>
              <a:t>, </a:t>
            </a:r>
            <a:r>
              <a:rPr lang="en-GB" sz="1600" dirty="0" err="1">
                <a:latin typeface="Calibri Light" panose="020F0302020204030204" pitchFamily="34" charset="0"/>
                <a:cs typeface="Calibri Light" panose="020F0302020204030204" pitchFamily="34" charset="0"/>
              </a:rPr>
              <a:t>TradeTech</a:t>
            </a:r>
            <a:r>
              <a:rPr lang="en-GB" sz="1600" dirty="0">
                <a:latin typeface="Calibri Light" panose="020F0302020204030204" pitchFamily="34" charset="0"/>
                <a:cs typeface="Calibri Light" panose="020F0302020204030204" pitchFamily="34" charset="0"/>
              </a:rPr>
              <a:t>).</a:t>
            </a:r>
          </a:p>
          <a:p>
            <a:pPr lvl="1"/>
            <a:r>
              <a:rPr lang="en-GB" sz="1600" dirty="0">
                <a:latin typeface="Calibri Light" panose="020F0302020204030204" pitchFamily="34" charset="0"/>
                <a:cs typeface="Calibri Light" panose="020F0302020204030204" pitchFamily="34" charset="0"/>
              </a:rPr>
              <a:t>Logistics and customs management sites (e.g., Supply Chain Digital, Global Trade Magazine).</a:t>
            </a:r>
          </a:p>
          <a:p>
            <a:pPr lvl="1"/>
            <a:r>
              <a:rPr lang="en-GB" sz="1600" dirty="0">
                <a:latin typeface="Calibri Light" panose="020F0302020204030204" pitchFamily="34" charset="0"/>
                <a:cs typeface="Calibri Light" panose="020F0302020204030204" pitchFamily="34" charset="0"/>
              </a:rPr>
              <a:t>Websites of trade organizations like the </a:t>
            </a:r>
            <a:r>
              <a:rPr lang="en-GB" sz="1600" b="1" dirty="0">
                <a:latin typeface="Calibri Light" panose="020F0302020204030204" pitchFamily="34" charset="0"/>
                <a:cs typeface="Calibri Light" panose="020F0302020204030204" pitchFamily="34" charset="0"/>
              </a:rPr>
              <a:t>World Customs Organization</a:t>
            </a:r>
            <a:r>
              <a:rPr lang="en-GB" sz="1600" dirty="0">
                <a:latin typeface="Calibri Light" panose="020F0302020204030204" pitchFamily="34" charset="0"/>
                <a:cs typeface="Calibri Light" panose="020F0302020204030204" pitchFamily="34" charset="0"/>
              </a:rPr>
              <a:t>, </a:t>
            </a:r>
            <a:r>
              <a:rPr lang="en-GB" sz="1600" b="1" dirty="0">
                <a:latin typeface="Calibri Light" panose="020F0302020204030204" pitchFamily="34" charset="0"/>
                <a:cs typeface="Calibri Light" panose="020F0302020204030204" pitchFamily="34" charset="0"/>
              </a:rPr>
              <a:t>Indian Ports Association</a:t>
            </a:r>
            <a:r>
              <a:rPr lang="en-GB" sz="1600" dirty="0">
                <a:latin typeface="Calibri Light" panose="020F0302020204030204" pitchFamily="34" charset="0"/>
                <a:cs typeface="Calibri Light" panose="020F0302020204030204" pitchFamily="34" charset="0"/>
              </a:rPr>
              <a:t>, and </a:t>
            </a:r>
            <a:r>
              <a:rPr lang="en-GB" sz="1600" b="1" dirty="0">
                <a:latin typeface="Calibri Light" panose="020F0302020204030204" pitchFamily="34" charset="0"/>
                <a:cs typeface="Calibri Light" panose="020F0302020204030204" pitchFamily="34" charset="0"/>
              </a:rPr>
              <a:t>ASEAN Trade </a:t>
            </a:r>
            <a:endParaRPr lang="en-GB" sz="1600" b="1" dirty="0" smtClean="0">
              <a:latin typeface="Calibri Light" panose="020F0302020204030204" pitchFamily="34" charset="0"/>
              <a:cs typeface="Calibri Light" panose="020F0302020204030204" pitchFamily="34" charset="0"/>
            </a:endParaRPr>
          </a:p>
          <a:p>
            <a:pPr lvl="1"/>
            <a:r>
              <a:rPr lang="en-GB" sz="1600" b="1" dirty="0" smtClean="0">
                <a:latin typeface="Calibri Light" panose="020F0302020204030204" pitchFamily="34" charset="0"/>
                <a:cs typeface="Calibri Light" panose="020F0302020204030204" pitchFamily="34" charset="0"/>
              </a:rPr>
              <a:t>Facilitation</a:t>
            </a:r>
            <a:r>
              <a:rPr lang="en-GB" sz="1600" dirty="0" smtClean="0">
                <a:latin typeface="Calibri Light" panose="020F0302020204030204" pitchFamily="34" charset="0"/>
                <a:cs typeface="Calibri Light" panose="020F0302020204030204" pitchFamily="34" charset="0"/>
              </a:rPr>
              <a:t>.</a:t>
            </a:r>
          </a:p>
          <a:p>
            <a:pPr lvl="1"/>
            <a:endParaRPr lang="en-GB" sz="1600"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Content Ideas</a:t>
            </a:r>
            <a:r>
              <a:rPr lang="en-GB" sz="1600" dirty="0">
                <a:latin typeface="Calibri Light" panose="020F0302020204030204" pitchFamily="34" charset="0"/>
                <a:cs typeface="Calibri Light" panose="020F0302020204030204" pitchFamily="34" charset="0"/>
              </a:rPr>
              <a:t>:</a:t>
            </a:r>
          </a:p>
          <a:p>
            <a:pPr lvl="1"/>
            <a:r>
              <a:rPr lang="en-GB" sz="1600" dirty="0">
                <a:latin typeface="Calibri Light" panose="020F0302020204030204" pitchFamily="34" charset="0"/>
                <a:cs typeface="Calibri Light" panose="020F0302020204030204" pitchFamily="34" charset="0"/>
              </a:rPr>
              <a:t>Thought leadership pieces around </a:t>
            </a:r>
            <a:r>
              <a:rPr lang="en-GB" sz="1600" b="1" dirty="0">
                <a:latin typeface="Calibri Light" panose="020F0302020204030204" pitchFamily="34" charset="0"/>
                <a:cs typeface="Calibri Light" panose="020F0302020204030204" pitchFamily="34" charset="0"/>
              </a:rPr>
              <a:t>global trade digitization</a:t>
            </a:r>
            <a:r>
              <a:rPr lang="en-GB" sz="1600" dirty="0">
                <a:latin typeface="Calibri Light" panose="020F0302020204030204" pitchFamily="34" charset="0"/>
                <a:cs typeface="Calibri Light" panose="020F0302020204030204" pitchFamily="34" charset="0"/>
              </a:rPr>
              <a:t>, </a:t>
            </a:r>
            <a:r>
              <a:rPr lang="en-GB" sz="1600" b="1" dirty="0">
                <a:latin typeface="Calibri Light" panose="020F0302020204030204" pitchFamily="34" charset="0"/>
                <a:cs typeface="Calibri Light" panose="020F0302020204030204" pitchFamily="34" charset="0"/>
              </a:rPr>
              <a:t>AI in logistics</a:t>
            </a:r>
            <a:r>
              <a:rPr lang="en-GB" sz="1600" dirty="0">
                <a:latin typeface="Calibri Light" panose="020F0302020204030204" pitchFamily="34" charset="0"/>
                <a:cs typeface="Calibri Light" panose="020F0302020204030204" pitchFamily="34" charset="0"/>
              </a:rPr>
              <a:t>, and </a:t>
            </a:r>
            <a:r>
              <a:rPr lang="en-GB" sz="1600" b="1" dirty="0">
                <a:latin typeface="Calibri Light" panose="020F0302020204030204" pitchFamily="34" charset="0"/>
                <a:cs typeface="Calibri Light" panose="020F0302020204030204" pitchFamily="34" charset="0"/>
              </a:rPr>
              <a:t>smart port solutions</a:t>
            </a:r>
            <a:r>
              <a:rPr lang="en-GB" sz="1600" dirty="0">
                <a:latin typeface="Calibri Light" panose="020F0302020204030204" pitchFamily="34" charset="0"/>
                <a:cs typeface="Calibri Light" panose="020F0302020204030204" pitchFamily="34" charset="0"/>
              </a:rPr>
              <a:t>.</a:t>
            </a:r>
          </a:p>
          <a:p>
            <a:pPr lvl="1"/>
            <a:r>
              <a:rPr lang="en-GB" sz="1600" dirty="0">
                <a:latin typeface="Calibri Light" panose="020F0302020204030204" pitchFamily="34" charset="0"/>
                <a:cs typeface="Calibri Light" panose="020F0302020204030204" pitchFamily="34" charset="0"/>
              </a:rPr>
              <a:t>Case studies or success stories about digital trade ecosystems or partnerships with government entities.</a:t>
            </a:r>
          </a:p>
          <a:p>
            <a:endParaRPr lang="en-IN" sz="1600" b="1" u="sng"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312541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815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Off-Page SEO</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161" y="702469"/>
            <a:ext cx="11673123" cy="5509200"/>
          </a:xfrm>
          <a:prstGeom prst="rect">
            <a:avLst/>
          </a:prstGeom>
          <a:noFill/>
        </p:spPr>
        <p:txBody>
          <a:bodyPr wrap="square" rtlCol="0">
            <a:spAutoFit/>
          </a:bodyPr>
          <a:lstStyle/>
          <a:p>
            <a:r>
              <a:rPr lang="en-GB" sz="1600" b="1" dirty="0">
                <a:latin typeface="Calibri Light" panose="020F0302020204030204" pitchFamily="34" charset="0"/>
                <a:cs typeface="Calibri Light" panose="020F0302020204030204" pitchFamily="34" charset="0"/>
              </a:rPr>
              <a:t>b. Collaborations and </a:t>
            </a:r>
            <a:r>
              <a:rPr lang="en-GB" sz="1600" b="1" dirty="0" smtClean="0">
                <a:latin typeface="Calibri Light" panose="020F0302020204030204" pitchFamily="34" charset="0"/>
                <a:cs typeface="Calibri Light" panose="020F0302020204030204" pitchFamily="34" charset="0"/>
              </a:rPr>
              <a:t>Partnerships</a:t>
            </a:r>
          </a:p>
          <a:p>
            <a:endParaRPr lang="en-GB" sz="1600" b="1"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Objective</a:t>
            </a:r>
            <a:r>
              <a:rPr lang="en-GB" sz="1600" dirty="0">
                <a:latin typeface="Calibri Light" panose="020F0302020204030204" pitchFamily="34" charset="0"/>
                <a:cs typeface="Calibri Light" panose="020F0302020204030204" pitchFamily="34" charset="0"/>
              </a:rPr>
              <a:t>: Develop partnerships with trade organizations, government entities, and logistics associations to earn backlinks</a:t>
            </a:r>
            <a:r>
              <a:rPr lang="en-GB" sz="1600" dirty="0" smtClean="0">
                <a:latin typeface="Calibri Light" panose="020F0302020204030204" pitchFamily="34" charset="0"/>
                <a:cs typeface="Calibri Light" panose="020F0302020204030204" pitchFamily="34" charset="0"/>
              </a:rPr>
              <a:t>.</a:t>
            </a:r>
          </a:p>
          <a:p>
            <a:endParaRPr lang="en-GB" sz="1600"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Tactics</a:t>
            </a:r>
            <a:r>
              <a:rPr lang="en-GB" sz="1600" dirty="0">
                <a:latin typeface="Calibri Light" panose="020F0302020204030204" pitchFamily="34" charset="0"/>
                <a:cs typeface="Calibri Light" panose="020F0302020204030204" pitchFamily="34" charset="0"/>
              </a:rPr>
              <a:t>:</a:t>
            </a:r>
          </a:p>
          <a:p>
            <a:pPr lvl="1"/>
            <a:r>
              <a:rPr lang="en-GB" sz="1600" dirty="0">
                <a:latin typeface="Calibri Light" panose="020F0302020204030204" pitchFamily="34" charset="0"/>
                <a:cs typeface="Calibri Light" panose="020F0302020204030204" pitchFamily="34" charset="0"/>
              </a:rPr>
              <a:t>Collaborate with organizations like </a:t>
            </a:r>
            <a:r>
              <a:rPr lang="en-GB" sz="1600" b="1" dirty="0">
                <a:latin typeface="Calibri Light" panose="020F0302020204030204" pitchFamily="34" charset="0"/>
                <a:cs typeface="Calibri Light" panose="020F0302020204030204" pitchFamily="34" charset="0"/>
              </a:rPr>
              <a:t>World Trade Organization (WTO)</a:t>
            </a:r>
            <a:r>
              <a:rPr lang="en-GB" sz="1600" dirty="0">
                <a:latin typeface="Calibri Light" panose="020F0302020204030204" pitchFamily="34" charset="0"/>
                <a:cs typeface="Calibri Light" panose="020F0302020204030204" pitchFamily="34" charset="0"/>
              </a:rPr>
              <a:t> or </a:t>
            </a:r>
            <a:r>
              <a:rPr lang="en-GB" sz="1600" b="1" dirty="0">
                <a:latin typeface="Calibri Light" panose="020F0302020204030204" pitchFamily="34" charset="0"/>
                <a:cs typeface="Calibri Light" panose="020F0302020204030204" pitchFamily="34" charset="0"/>
              </a:rPr>
              <a:t>UNCTAD</a:t>
            </a:r>
            <a:r>
              <a:rPr lang="en-GB" sz="1600" dirty="0">
                <a:latin typeface="Calibri Light" panose="020F0302020204030204" pitchFamily="34" charset="0"/>
                <a:cs typeface="Calibri Light" panose="020F0302020204030204" pitchFamily="34" charset="0"/>
              </a:rPr>
              <a:t> on research papers or digital trade workshops.</a:t>
            </a:r>
          </a:p>
          <a:p>
            <a:pPr lvl="1"/>
            <a:r>
              <a:rPr lang="en-GB" sz="1600" dirty="0">
                <a:latin typeface="Calibri Light" panose="020F0302020204030204" pitchFamily="34" charset="0"/>
                <a:cs typeface="Calibri Light" panose="020F0302020204030204" pitchFamily="34" charset="0"/>
              </a:rPr>
              <a:t>Participate in joint initiatives or case studies with </a:t>
            </a:r>
            <a:r>
              <a:rPr lang="en-GB" sz="1600" b="1" dirty="0">
                <a:latin typeface="Calibri Light" panose="020F0302020204030204" pitchFamily="34" charset="0"/>
                <a:cs typeface="Calibri Light" panose="020F0302020204030204" pitchFamily="34" charset="0"/>
              </a:rPr>
              <a:t>Indian Ports Association</a:t>
            </a:r>
            <a:r>
              <a:rPr lang="en-GB" sz="1600" dirty="0">
                <a:latin typeface="Calibri Light" panose="020F0302020204030204" pitchFamily="34" charset="0"/>
                <a:cs typeface="Calibri Light" panose="020F0302020204030204" pitchFamily="34" charset="0"/>
              </a:rPr>
              <a:t> or other ports globally to highlight digital port transformation and secure backlinks from their official websites.</a:t>
            </a:r>
          </a:p>
          <a:p>
            <a:pPr lvl="1"/>
            <a:r>
              <a:rPr lang="en-GB" sz="1600" dirty="0">
                <a:latin typeface="Calibri Light" panose="020F0302020204030204" pitchFamily="34" charset="0"/>
                <a:cs typeface="Calibri Light" panose="020F0302020204030204" pitchFamily="34" charset="0"/>
              </a:rPr>
              <a:t>Partner with academic institutions that focus on </a:t>
            </a:r>
            <a:r>
              <a:rPr lang="en-GB" sz="1600" dirty="0" err="1">
                <a:latin typeface="Calibri Light" panose="020F0302020204030204" pitchFamily="34" charset="0"/>
                <a:cs typeface="Calibri Light" panose="020F0302020204030204" pitchFamily="34" charset="0"/>
              </a:rPr>
              <a:t>eGovernment</a:t>
            </a:r>
            <a:r>
              <a:rPr lang="en-GB" sz="1600" dirty="0">
                <a:latin typeface="Calibri Light" panose="020F0302020204030204" pitchFamily="34" charset="0"/>
                <a:cs typeface="Calibri Light" panose="020F0302020204030204" pitchFamily="34" charset="0"/>
              </a:rPr>
              <a:t> or global trade to provide expert interviews or resources that result in backlinks</a:t>
            </a:r>
            <a:r>
              <a:rPr lang="en-GB" sz="1600" dirty="0" smtClean="0">
                <a:latin typeface="Calibri Light" panose="020F0302020204030204" pitchFamily="34" charset="0"/>
                <a:cs typeface="Calibri Light" panose="020F0302020204030204" pitchFamily="34" charset="0"/>
              </a:rPr>
              <a:t>.</a:t>
            </a:r>
          </a:p>
          <a:p>
            <a:pPr lvl="1"/>
            <a:endParaRPr lang="en-GB" sz="1600"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c. PR and Press </a:t>
            </a:r>
            <a:r>
              <a:rPr lang="en-GB" sz="1600" b="1" dirty="0" smtClean="0">
                <a:latin typeface="Calibri Light" panose="020F0302020204030204" pitchFamily="34" charset="0"/>
                <a:cs typeface="Calibri Light" panose="020F0302020204030204" pitchFamily="34" charset="0"/>
              </a:rPr>
              <a:t>Releases</a:t>
            </a:r>
          </a:p>
          <a:p>
            <a:endParaRPr lang="en-GB" sz="1600" b="1"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Objective</a:t>
            </a:r>
            <a:r>
              <a:rPr lang="en-GB" sz="1600" dirty="0">
                <a:latin typeface="Calibri Light" panose="020F0302020204030204" pitchFamily="34" charset="0"/>
                <a:cs typeface="Calibri Light" panose="020F0302020204030204" pitchFamily="34" charset="0"/>
              </a:rPr>
              <a:t>: Get media coverage and backlinks from high-authority news outlets</a:t>
            </a:r>
            <a:r>
              <a:rPr lang="en-GB" sz="1600" dirty="0" smtClean="0">
                <a:latin typeface="Calibri Light" panose="020F0302020204030204" pitchFamily="34" charset="0"/>
                <a:cs typeface="Calibri Light" panose="020F0302020204030204" pitchFamily="34" charset="0"/>
              </a:rPr>
              <a:t>.</a:t>
            </a:r>
          </a:p>
          <a:p>
            <a:endParaRPr lang="en-GB" sz="1600"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Tactics</a:t>
            </a:r>
            <a:r>
              <a:rPr lang="en-GB" sz="1600" dirty="0">
                <a:latin typeface="Calibri Light" panose="020F0302020204030204" pitchFamily="34" charset="0"/>
                <a:cs typeface="Calibri Light" panose="020F0302020204030204" pitchFamily="34" charset="0"/>
              </a:rPr>
              <a:t>:</a:t>
            </a:r>
          </a:p>
          <a:p>
            <a:pPr lvl="1"/>
            <a:r>
              <a:rPr lang="en-GB" sz="1600" dirty="0">
                <a:latin typeface="Calibri Light" panose="020F0302020204030204" pitchFamily="34" charset="0"/>
                <a:cs typeface="Calibri Light" panose="020F0302020204030204" pitchFamily="34" charset="0"/>
              </a:rPr>
              <a:t>Publish press releases on platforms like </a:t>
            </a:r>
            <a:r>
              <a:rPr lang="en-GB" sz="1600" b="1" dirty="0">
                <a:latin typeface="Calibri Light" panose="020F0302020204030204" pitchFamily="34" charset="0"/>
                <a:cs typeface="Calibri Light" panose="020F0302020204030204" pitchFamily="34" charset="0"/>
              </a:rPr>
              <a:t>PR Newswire</a:t>
            </a:r>
            <a:r>
              <a:rPr lang="en-GB" sz="1600" dirty="0">
                <a:latin typeface="Calibri Light" panose="020F0302020204030204" pitchFamily="34" charset="0"/>
                <a:cs typeface="Calibri Light" panose="020F0302020204030204" pitchFamily="34" charset="0"/>
              </a:rPr>
              <a:t>, </a:t>
            </a:r>
            <a:r>
              <a:rPr lang="en-GB" sz="1600" b="1" dirty="0">
                <a:latin typeface="Calibri Light" panose="020F0302020204030204" pitchFamily="34" charset="0"/>
                <a:cs typeface="Calibri Light" panose="020F0302020204030204" pitchFamily="34" charset="0"/>
              </a:rPr>
              <a:t>Business Wire</a:t>
            </a:r>
            <a:r>
              <a:rPr lang="en-GB" sz="1600" dirty="0">
                <a:latin typeface="Calibri Light" panose="020F0302020204030204" pitchFamily="34" charset="0"/>
                <a:cs typeface="Calibri Light" panose="020F0302020204030204" pitchFamily="34" charset="0"/>
              </a:rPr>
              <a:t>, and </a:t>
            </a:r>
            <a:r>
              <a:rPr lang="en-GB" sz="1600" b="1" dirty="0" err="1">
                <a:latin typeface="Calibri Light" panose="020F0302020204030204" pitchFamily="34" charset="0"/>
                <a:cs typeface="Calibri Light" panose="020F0302020204030204" pitchFamily="34" charset="0"/>
              </a:rPr>
              <a:t>GlobeNewswire</a:t>
            </a:r>
            <a:r>
              <a:rPr lang="en-GB" sz="1600" dirty="0">
                <a:latin typeface="Calibri Light" panose="020F0302020204030204" pitchFamily="34" charset="0"/>
                <a:cs typeface="Calibri Light" panose="020F0302020204030204" pitchFamily="34" charset="0"/>
              </a:rPr>
              <a:t> for major product launches, trade solutions, or government partnerships.</a:t>
            </a:r>
          </a:p>
          <a:p>
            <a:pPr lvl="1"/>
            <a:r>
              <a:rPr lang="en-GB" sz="1600" dirty="0">
                <a:latin typeface="Calibri Light" panose="020F0302020204030204" pitchFamily="34" charset="0"/>
                <a:cs typeface="Calibri Light" panose="020F0302020204030204" pitchFamily="34" charset="0"/>
              </a:rPr>
              <a:t>Pitch stories to tech and trade-related publications like </a:t>
            </a:r>
            <a:r>
              <a:rPr lang="en-GB" sz="1600" b="1" dirty="0">
                <a:latin typeface="Calibri Light" panose="020F0302020204030204" pitchFamily="34" charset="0"/>
                <a:cs typeface="Calibri Light" panose="020F0302020204030204" pitchFamily="34" charset="0"/>
              </a:rPr>
              <a:t>TechCrunch</a:t>
            </a:r>
            <a:r>
              <a:rPr lang="en-GB" sz="1600" dirty="0">
                <a:latin typeface="Calibri Light" panose="020F0302020204030204" pitchFamily="34" charset="0"/>
                <a:cs typeface="Calibri Light" panose="020F0302020204030204" pitchFamily="34" charset="0"/>
              </a:rPr>
              <a:t>, </a:t>
            </a:r>
            <a:r>
              <a:rPr lang="en-GB" sz="1600" b="1" dirty="0" err="1">
                <a:latin typeface="Calibri Light" panose="020F0302020204030204" pitchFamily="34" charset="0"/>
                <a:cs typeface="Calibri Light" panose="020F0302020204030204" pitchFamily="34" charset="0"/>
              </a:rPr>
              <a:t>VentureBeat</a:t>
            </a:r>
            <a:r>
              <a:rPr lang="en-GB" sz="1600" dirty="0">
                <a:latin typeface="Calibri Light" panose="020F0302020204030204" pitchFamily="34" charset="0"/>
                <a:cs typeface="Calibri Light" panose="020F0302020204030204" pitchFamily="34" charset="0"/>
              </a:rPr>
              <a:t>, and </a:t>
            </a:r>
            <a:r>
              <a:rPr lang="en-GB" sz="1600" b="1" dirty="0">
                <a:latin typeface="Calibri Light" panose="020F0302020204030204" pitchFamily="34" charset="0"/>
                <a:cs typeface="Calibri Light" panose="020F0302020204030204" pitchFamily="34" charset="0"/>
              </a:rPr>
              <a:t>Global Trade Magazine</a:t>
            </a:r>
            <a:r>
              <a:rPr lang="en-GB" sz="1600" dirty="0">
                <a:latin typeface="Calibri Light" panose="020F0302020204030204" pitchFamily="34" charset="0"/>
                <a:cs typeface="Calibri Light" panose="020F0302020204030204" pitchFamily="34" charset="0"/>
              </a:rPr>
              <a:t>.</a:t>
            </a:r>
          </a:p>
          <a:p>
            <a:pPr lvl="1"/>
            <a:r>
              <a:rPr lang="en-GB" sz="1600" dirty="0">
                <a:latin typeface="Calibri Light" panose="020F0302020204030204" pitchFamily="34" charset="0"/>
                <a:cs typeface="Calibri Light" panose="020F0302020204030204" pitchFamily="34" charset="0"/>
              </a:rPr>
              <a:t>Highlight collaborations with government bodies and port authorities to get coverage on government-related platforms or portals like </a:t>
            </a:r>
            <a:r>
              <a:rPr lang="en-GB" sz="1600" b="1" dirty="0" err="1">
                <a:latin typeface="Calibri Light" panose="020F0302020204030204" pitchFamily="34" charset="0"/>
                <a:cs typeface="Calibri Light" panose="020F0302020204030204" pitchFamily="34" charset="0"/>
              </a:rPr>
              <a:t>GovInsider</a:t>
            </a:r>
            <a:r>
              <a:rPr lang="en-GB" sz="1600" dirty="0">
                <a:latin typeface="Calibri Light" panose="020F0302020204030204" pitchFamily="34" charset="0"/>
                <a:cs typeface="Calibri Light" panose="020F0302020204030204" pitchFamily="34" charset="0"/>
              </a:rPr>
              <a:t> or </a:t>
            </a:r>
            <a:r>
              <a:rPr lang="en-GB" sz="1600" b="1" dirty="0" err="1">
                <a:latin typeface="Calibri Light" panose="020F0302020204030204" pitchFamily="34" charset="0"/>
                <a:cs typeface="Calibri Light" panose="020F0302020204030204" pitchFamily="34" charset="0"/>
              </a:rPr>
              <a:t>GovTech</a:t>
            </a:r>
            <a:r>
              <a:rPr lang="en-GB" sz="1600" dirty="0">
                <a:latin typeface="Calibri Light" panose="020F0302020204030204" pitchFamily="34" charset="0"/>
                <a:cs typeface="Calibri Light" panose="020F0302020204030204" pitchFamily="34" charset="0"/>
              </a:rPr>
              <a:t>.</a:t>
            </a:r>
          </a:p>
          <a:p>
            <a:endParaRPr lang="en-IN" sz="1600" b="1" u="sng"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0553426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815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Off-Page SEO</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161" y="702469"/>
            <a:ext cx="11673123" cy="5016758"/>
          </a:xfrm>
          <a:prstGeom prst="rect">
            <a:avLst/>
          </a:prstGeom>
          <a:noFill/>
        </p:spPr>
        <p:txBody>
          <a:bodyPr wrap="square" rtlCol="0">
            <a:spAutoFit/>
          </a:bodyPr>
          <a:lstStyle/>
          <a:p>
            <a:r>
              <a:rPr lang="en-GB" sz="1600" b="1" dirty="0">
                <a:latin typeface="Calibri Light" panose="020F0302020204030204" pitchFamily="34" charset="0"/>
                <a:cs typeface="Calibri Light" panose="020F0302020204030204" pitchFamily="34" charset="0"/>
              </a:rPr>
              <a:t>d. Niche Business </a:t>
            </a:r>
            <a:r>
              <a:rPr lang="en-GB" sz="1600" b="1" dirty="0" smtClean="0">
                <a:latin typeface="Calibri Light" panose="020F0302020204030204" pitchFamily="34" charset="0"/>
                <a:cs typeface="Calibri Light" panose="020F0302020204030204" pitchFamily="34" charset="0"/>
              </a:rPr>
              <a:t>Directories</a:t>
            </a:r>
          </a:p>
          <a:p>
            <a:endParaRPr lang="en-GB" sz="1600" b="1"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Objective</a:t>
            </a:r>
            <a:r>
              <a:rPr lang="en-GB" sz="1600" dirty="0">
                <a:latin typeface="Calibri Light" panose="020F0302020204030204" pitchFamily="34" charset="0"/>
                <a:cs typeface="Calibri Light" panose="020F0302020204030204" pitchFamily="34" charset="0"/>
              </a:rPr>
              <a:t>: List </a:t>
            </a:r>
            <a:r>
              <a:rPr lang="en-GB" sz="1600" dirty="0" err="1">
                <a:latin typeface="Calibri Light" panose="020F0302020204030204" pitchFamily="34" charset="0"/>
                <a:cs typeface="Calibri Light" panose="020F0302020204030204" pitchFamily="34" charset="0"/>
              </a:rPr>
              <a:t>CrimsonLogic</a:t>
            </a:r>
            <a:r>
              <a:rPr lang="en-GB" sz="1600" dirty="0">
                <a:latin typeface="Calibri Light" panose="020F0302020204030204" pitchFamily="34" charset="0"/>
                <a:cs typeface="Calibri Light" panose="020F0302020204030204" pitchFamily="34" charset="0"/>
              </a:rPr>
              <a:t> on reputable niche directories to increase backlinks and brand visibility</a:t>
            </a:r>
            <a:r>
              <a:rPr lang="en-GB" sz="1600" dirty="0" smtClean="0">
                <a:latin typeface="Calibri Light" panose="020F0302020204030204" pitchFamily="34" charset="0"/>
                <a:cs typeface="Calibri Light" panose="020F0302020204030204" pitchFamily="34" charset="0"/>
              </a:rPr>
              <a:t>.</a:t>
            </a:r>
          </a:p>
          <a:p>
            <a:endParaRPr lang="en-GB" sz="1600"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Target Directories</a:t>
            </a:r>
            <a:r>
              <a:rPr lang="en-GB" sz="1600" dirty="0" smtClean="0">
                <a:latin typeface="Calibri Light" panose="020F0302020204030204" pitchFamily="34" charset="0"/>
                <a:cs typeface="Calibri Light" panose="020F0302020204030204" pitchFamily="34" charset="0"/>
              </a:rPr>
              <a:t>:</a:t>
            </a:r>
          </a:p>
          <a:p>
            <a:endParaRPr lang="en-GB" sz="1600" dirty="0">
              <a:latin typeface="Calibri Light" panose="020F0302020204030204" pitchFamily="34" charset="0"/>
              <a:cs typeface="Calibri Light" panose="020F0302020204030204" pitchFamily="34" charset="0"/>
            </a:endParaRPr>
          </a:p>
          <a:p>
            <a:pPr lvl="1"/>
            <a:r>
              <a:rPr lang="en-GB" sz="1600" b="1" dirty="0">
                <a:latin typeface="Calibri Light" panose="020F0302020204030204" pitchFamily="34" charset="0"/>
                <a:cs typeface="Calibri Light" panose="020F0302020204030204" pitchFamily="34" charset="0"/>
              </a:rPr>
              <a:t>Clutch.co</a:t>
            </a:r>
            <a:r>
              <a:rPr lang="en-GB" sz="1600" dirty="0">
                <a:latin typeface="Calibri Light" panose="020F0302020204030204" pitchFamily="34" charset="0"/>
                <a:cs typeface="Calibri Light" panose="020F0302020204030204" pitchFamily="34" charset="0"/>
              </a:rPr>
              <a:t> (Technology providers)</a:t>
            </a:r>
          </a:p>
          <a:p>
            <a:pPr lvl="1"/>
            <a:r>
              <a:rPr lang="en-GB" sz="1600" b="1" dirty="0">
                <a:latin typeface="Calibri Light" panose="020F0302020204030204" pitchFamily="34" charset="0"/>
                <a:cs typeface="Calibri Light" panose="020F0302020204030204" pitchFamily="34" charset="0"/>
              </a:rPr>
              <a:t>G2</a:t>
            </a:r>
            <a:r>
              <a:rPr lang="en-GB" sz="1600" dirty="0">
                <a:latin typeface="Calibri Light" panose="020F0302020204030204" pitchFamily="34" charset="0"/>
                <a:cs typeface="Calibri Light" panose="020F0302020204030204" pitchFamily="34" charset="0"/>
              </a:rPr>
              <a:t> (Software solutions)</a:t>
            </a:r>
          </a:p>
          <a:p>
            <a:pPr lvl="1"/>
            <a:r>
              <a:rPr lang="en-GB" sz="1600" b="1" dirty="0" err="1">
                <a:latin typeface="Calibri Light" panose="020F0302020204030204" pitchFamily="34" charset="0"/>
                <a:cs typeface="Calibri Light" panose="020F0302020204030204" pitchFamily="34" charset="0"/>
              </a:rPr>
              <a:t>GoodFirms</a:t>
            </a:r>
            <a:r>
              <a:rPr lang="en-GB" sz="1600" dirty="0">
                <a:latin typeface="Calibri Light" panose="020F0302020204030204" pitchFamily="34" charset="0"/>
                <a:cs typeface="Calibri Light" panose="020F0302020204030204" pitchFamily="34" charset="0"/>
              </a:rPr>
              <a:t> (Business services)</a:t>
            </a:r>
          </a:p>
          <a:p>
            <a:pPr lvl="1"/>
            <a:r>
              <a:rPr lang="en-GB" sz="1600" b="1" dirty="0" err="1">
                <a:latin typeface="Calibri Light" panose="020F0302020204030204" pitchFamily="34" charset="0"/>
                <a:cs typeface="Calibri Light" panose="020F0302020204030204" pitchFamily="34" charset="0"/>
              </a:rPr>
              <a:t>Crunchbase</a:t>
            </a:r>
            <a:r>
              <a:rPr lang="en-GB" sz="1600" dirty="0">
                <a:latin typeface="Calibri Light" panose="020F0302020204030204" pitchFamily="34" charset="0"/>
                <a:cs typeface="Calibri Light" panose="020F0302020204030204" pitchFamily="34" charset="0"/>
              </a:rPr>
              <a:t> (Company profile)</a:t>
            </a:r>
          </a:p>
          <a:p>
            <a:pPr lvl="1"/>
            <a:r>
              <a:rPr lang="en-GB" sz="1600" b="1" dirty="0">
                <a:latin typeface="Calibri Light" panose="020F0302020204030204" pitchFamily="34" charset="0"/>
                <a:cs typeface="Calibri Light" panose="020F0302020204030204" pitchFamily="34" charset="0"/>
              </a:rPr>
              <a:t>Trade facilitation organizations</a:t>
            </a:r>
            <a:r>
              <a:rPr lang="en-GB" sz="1600" dirty="0">
                <a:latin typeface="Calibri Light" panose="020F0302020204030204" pitchFamily="34" charset="0"/>
                <a:cs typeface="Calibri Light" panose="020F0302020204030204" pitchFamily="34" charset="0"/>
              </a:rPr>
              <a:t>: Directories and portals associated with trade and customs organizations globally</a:t>
            </a:r>
            <a:r>
              <a:rPr lang="en-GB" sz="1600" dirty="0" smtClean="0">
                <a:latin typeface="Calibri Light" panose="020F0302020204030204" pitchFamily="34" charset="0"/>
                <a:cs typeface="Calibri Light" panose="020F0302020204030204" pitchFamily="34" charset="0"/>
              </a:rPr>
              <a:t>.</a:t>
            </a:r>
          </a:p>
          <a:p>
            <a:pPr lvl="1"/>
            <a:endParaRPr lang="en-GB" sz="1600"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e. Broken Link </a:t>
            </a:r>
            <a:r>
              <a:rPr lang="en-GB" sz="1600" b="1" dirty="0" smtClean="0">
                <a:latin typeface="Calibri Light" panose="020F0302020204030204" pitchFamily="34" charset="0"/>
                <a:cs typeface="Calibri Light" panose="020F0302020204030204" pitchFamily="34" charset="0"/>
              </a:rPr>
              <a:t>Building</a:t>
            </a:r>
          </a:p>
          <a:p>
            <a:endParaRPr lang="en-GB" sz="1600" b="1"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Objective</a:t>
            </a:r>
            <a:r>
              <a:rPr lang="en-GB" sz="1600" dirty="0">
                <a:latin typeface="Calibri Light" panose="020F0302020204030204" pitchFamily="34" charset="0"/>
                <a:cs typeface="Calibri Light" panose="020F0302020204030204" pitchFamily="34" charset="0"/>
              </a:rPr>
              <a:t>: Identify broken links on industry-relevant websites and offer </a:t>
            </a:r>
            <a:r>
              <a:rPr lang="en-GB" sz="1600" dirty="0" err="1">
                <a:latin typeface="Calibri Light" panose="020F0302020204030204" pitchFamily="34" charset="0"/>
                <a:cs typeface="Calibri Light" panose="020F0302020204030204" pitchFamily="34" charset="0"/>
              </a:rPr>
              <a:t>CrimsonLogic</a:t>
            </a:r>
            <a:r>
              <a:rPr lang="en-GB" sz="1600" dirty="0">
                <a:latin typeface="Calibri Light" panose="020F0302020204030204" pitchFamily="34" charset="0"/>
                <a:cs typeface="Calibri Light" panose="020F0302020204030204" pitchFamily="34" charset="0"/>
              </a:rPr>
              <a:t> content as a replacement</a:t>
            </a:r>
            <a:r>
              <a:rPr lang="en-GB" sz="1600" dirty="0" smtClean="0">
                <a:latin typeface="Calibri Light" panose="020F0302020204030204" pitchFamily="34" charset="0"/>
                <a:cs typeface="Calibri Light" panose="020F0302020204030204" pitchFamily="34" charset="0"/>
              </a:rPr>
              <a:t>.</a:t>
            </a:r>
          </a:p>
          <a:p>
            <a:endParaRPr lang="en-GB" sz="1600"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Tactics</a:t>
            </a:r>
            <a:r>
              <a:rPr lang="en-GB" sz="1600" dirty="0">
                <a:latin typeface="Calibri Light" panose="020F0302020204030204" pitchFamily="34" charset="0"/>
                <a:cs typeface="Calibri Light" panose="020F0302020204030204" pitchFamily="34" charset="0"/>
              </a:rPr>
              <a:t>:</a:t>
            </a:r>
          </a:p>
          <a:p>
            <a:pPr lvl="1"/>
            <a:r>
              <a:rPr lang="en-GB" sz="1600" dirty="0">
                <a:latin typeface="Calibri Light" panose="020F0302020204030204" pitchFamily="34" charset="0"/>
                <a:cs typeface="Calibri Light" panose="020F0302020204030204" pitchFamily="34" charset="0"/>
              </a:rPr>
              <a:t>Use tools like </a:t>
            </a:r>
            <a:r>
              <a:rPr lang="en-GB" sz="1600" dirty="0" err="1">
                <a:latin typeface="Calibri Light" panose="020F0302020204030204" pitchFamily="34" charset="0"/>
                <a:cs typeface="Calibri Light" panose="020F0302020204030204" pitchFamily="34" charset="0"/>
              </a:rPr>
              <a:t>Ahrefs</a:t>
            </a:r>
            <a:r>
              <a:rPr lang="en-GB" sz="1600" dirty="0">
                <a:latin typeface="Calibri Light" panose="020F0302020204030204" pitchFamily="34" charset="0"/>
                <a:cs typeface="Calibri Light" panose="020F0302020204030204" pitchFamily="34" charset="0"/>
              </a:rPr>
              <a:t> or SEMrush to find broken links on competitor sites or industry blogs.</a:t>
            </a:r>
          </a:p>
          <a:p>
            <a:pPr lvl="1"/>
            <a:r>
              <a:rPr lang="en-GB" sz="1600" dirty="0">
                <a:latin typeface="Calibri Light" panose="020F0302020204030204" pitchFamily="34" charset="0"/>
                <a:cs typeface="Calibri Light" panose="020F0302020204030204" pitchFamily="34" charset="0"/>
              </a:rPr>
              <a:t>Reach out to website owners offering updated, high-quality </a:t>
            </a:r>
            <a:r>
              <a:rPr lang="en-GB" sz="1600" dirty="0" err="1">
                <a:latin typeface="Calibri Light" panose="020F0302020204030204" pitchFamily="34" charset="0"/>
                <a:cs typeface="Calibri Light" panose="020F0302020204030204" pitchFamily="34" charset="0"/>
              </a:rPr>
              <a:t>CrimsonLogic</a:t>
            </a:r>
            <a:r>
              <a:rPr lang="en-GB" sz="1600" dirty="0">
                <a:latin typeface="Calibri Light" panose="020F0302020204030204" pitchFamily="34" charset="0"/>
                <a:cs typeface="Calibri Light" panose="020F0302020204030204" pitchFamily="34" charset="0"/>
              </a:rPr>
              <a:t> content that they can link to instead.</a:t>
            </a:r>
          </a:p>
          <a:p>
            <a:endParaRPr lang="en-IN" sz="1600" b="1" u="sng"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925687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815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Off-Page SEO</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161" y="702469"/>
            <a:ext cx="11673123" cy="6340197"/>
          </a:xfrm>
          <a:prstGeom prst="rect">
            <a:avLst/>
          </a:prstGeom>
          <a:noFill/>
        </p:spPr>
        <p:txBody>
          <a:bodyPr wrap="square" rtlCol="0">
            <a:spAutoFit/>
          </a:bodyPr>
          <a:lstStyle/>
          <a:p>
            <a:r>
              <a:rPr lang="en-GB" sz="1400" b="1" dirty="0">
                <a:latin typeface="Calibri Light" panose="020F0302020204030204" pitchFamily="34" charset="0"/>
                <a:cs typeface="Calibri Light" panose="020F0302020204030204" pitchFamily="34" charset="0"/>
              </a:rPr>
              <a:t>2. Social Media Engagement</a:t>
            </a:r>
          </a:p>
          <a:p>
            <a:r>
              <a:rPr lang="en-GB" sz="1400" dirty="0">
                <a:latin typeface="Calibri Light" panose="020F0302020204030204" pitchFamily="34" charset="0"/>
                <a:cs typeface="Calibri Light" panose="020F0302020204030204" pitchFamily="34" charset="0"/>
              </a:rPr>
              <a:t>While social signals don’t directly impact SEO rankings, social media engagement can drive traffic, build authority, and increase link-building opportunities</a:t>
            </a:r>
            <a:r>
              <a:rPr lang="en-GB" sz="1400" dirty="0" smtClean="0">
                <a:latin typeface="Calibri Light" panose="020F0302020204030204" pitchFamily="34" charset="0"/>
                <a:cs typeface="Calibri Light" panose="020F0302020204030204" pitchFamily="34" charset="0"/>
              </a:rPr>
              <a:t>.</a:t>
            </a:r>
          </a:p>
          <a:p>
            <a:endParaRPr lang="en-GB" sz="1400" dirty="0">
              <a:latin typeface="Calibri Light" panose="020F0302020204030204" pitchFamily="34" charset="0"/>
              <a:cs typeface="Calibri Light" panose="020F0302020204030204" pitchFamily="34" charset="0"/>
            </a:endParaRPr>
          </a:p>
          <a:p>
            <a:pPr marL="342900" indent="-342900">
              <a:buAutoNum type="alphaLcPeriod"/>
            </a:pPr>
            <a:r>
              <a:rPr lang="en-GB" sz="1400" b="1" dirty="0" smtClean="0">
                <a:latin typeface="Calibri Light" panose="020F0302020204030204" pitchFamily="34" charset="0"/>
                <a:cs typeface="Calibri Light" panose="020F0302020204030204" pitchFamily="34" charset="0"/>
              </a:rPr>
              <a:t>LinkedIn </a:t>
            </a:r>
            <a:r>
              <a:rPr lang="en-GB" sz="1400" b="1" dirty="0">
                <a:latin typeface="Calibri Light" panose="020F0302020204030204" pitchFamily="34" charset="0"/>
                <a:cs typeface="Calibri Light" panose="020F0302020204030204" pitchFamily="34" charset="0"/>
              </a:rPr>
              <a:t>Thought </a:t>
            </a:r>
            <a:r>
              <a:rPr lang="en-GB" sz="1400" b="1" dirty="0" smtClean="0">
                <a:latin typeface="Calibri Light" panose="020F0302020204030204" pitchFamily="34" charset="0"/>
                <a:cs typeface="Calibri Light" panose="020F0302020204030204" pitchFamily="34" charset="0"/>
              </a:rPr>
              <a:t>Leadership</a:t>
            </a:r>
          </a:p>
          <a:p>
            <a:pPr marL="342900" indent="-342900">
              <a:buAutoNum type="alphaLcPeriod"/>
            </a:pPr>
            <a:endParaRPr lang="en-GB" sz="1400" b="1" dirty="0">
              <a:latin typeface="Calibri Light" panose="020F0302020204030204" pitchFamily="34" charset="0"/>
              <a:cs typeface="Calibri Light" panose="020F0302020204030204" pitchFamily="34" charset="0"/>
            </a:endParaRPr>
          </a:p>
          <a:p>
            <a:r>
              <a:rPr lang="en-GB" sz="1400" b="1" dirty="0">
                <a:latin typeface="Calibri Light" panose="020F0302020204030204" pitchFamily="34" charset="0"/>
                <a:cs typeface="Calibri Light" panose="020F0302020204030204" pitchFamily="34" charset="0"/>
              </a:rPr>
              <a:t>Objective</a:t>
            </a:r>
            <a:r>
              <a:rPr lang="en-GB" sz="1400" dirty="0">
                <a:latin typeface="Calibri Light" panose="020F0302020204030204" pitchFamily="34" charset="0"/>
                <a:cs typeface="Calibri Light" panose="020F0302020204030204" pitchFamily="34" charset="0"/>
              </a:rPr>
              <a:t>: Build credibility and network with potential clients, partners, and thought leaders on LinkedIn</a:t>
            </a:r>
            <a:r>
              <a:rPr lang="en-GB" sz="1400" dirty="0" smtClean="0">
                <a:latin typeface="Calibri Light" panose="020F0302020204030204" pitchFamily="34" charset="0"/>
                <a:cs typeface="Calibri Light" panose="020F0302020204030204" pitchFamily="34" charset="0"/>
              </a:rPr>
              <a:t>.</a:t>
            </a:r>
          </a:p>
          <a:p>
            <a:endParaRPr lang="en-GB" sz="1400" dirty="0">
              <a:latin typeface="Calibri Light" panose="020F0302020204030204" pitchFamily="34" charset="0"/>
              <a:cs typeface="Calibri Light" panose="020F0302020204030204" pitchFamily="34" charset="0"/>
            </a:endParaRPr>
          </a:p>
          <a:p>
            <a:r>
              <a:rPr lang="en-GB" sz="1400" b="1" dirty="0">
                <a:latin typeface="Calibri Light" panose="020F0302020204030204" pitchFamily="34" charset="0"/>
                <a:cs typeface="Calibri Light" panose="020F0302020204030204" pitchFamily="34" charset="0"/>
              </a:rPr>
              <a:t>Tactics</a:t>
            </a:r>
            <a:r>
              <a:rPr lang="en-GB" sz="1400" dirty="0">
                <a:latin typeface="Calibri Light" panose="020F0302020204030204" pitchFamily="34" charset="0"/>
                <a:cs typeface="Calibri Light" panose="020F0302020204030204" pitchFamily="34" charset="0"/>
              </a:rPr>
              <a:t>:</a:t>
            </a:r>
          </a:p>
          <a:p>
            <a:pPr lvl="1"/>
            <a:r>
              <a:rPr lang="en-GB" sz="1400" dirty="0">
                <a:latin typeface="Calibri Light" panose="020F0302020204030204" pitchFamily="34" charset="0"/>
                <a:cs typeface="Calibri Light" panose="020F0302020204030204" pitchFamily="34" charset="0"/>
              </a:rPr>
              <a:t>Post regular updates on </a:t>
            </a:r>
            <a:r>
              <a:rPr lang="en-GB" sz="1400" b="1" dirty="0">
                <a:latin typeface="Calibri Light" panose="020F0302020204030204" pitchFamily="34" charset="0"/>
                <a:cs typeface="Calibri Light" panose="020F0302020204030204" pitchFamily="34" charset="0"/>
              </a:rPr>
              <a:t>global trade innovations</a:t>
            </a:r>
            <a:r>
              <a:rPr lang="en-GB" sz="1400" dirty="0">
                <a:latin typeface="Calibri Light" panose="020F0302020204030204" pitchFamily="34" charset="0"/>
                <a:cs typeface="Calibri Light" panose="020F0302020204030204" pitchFamily="34" charset="0"/>
              </a:rPr>
              <a:t>, </a:t>
            </a:r>
            <a:r>
              <a:rPr lang="en-GB" sz="1400" b="1" dirty="0" err="1">
                <a:latin typeface="Calibri Light" panose="020F0302020204030204" pitchFamily="34" charset="0"/>
                <a:cs typeface="Calibri Light" panose="020F0302020204030204" pitchFamily="34" charset="0"/>
              </a:rPr>
              <a:t>eGovernment</a:t>
            </a:r>
            <a:r>
              <a:rPr lang="en-GB" sz="1400" b="1" dirty="0">
                <a:latin typeface="Calibri Light" panose="020F0302020204030204" pitchFamily="34" charset="0"/>
                <a:cs typeface="Calibri Light" panose="020F0302020204030204" pitchFamily="34" charset="0"/>
              </a:rPr>
              <a:t> solutions</a:t>
            </a:r>
            <a:r>
              <a:rPr lang="en-GB" sz="1400" dirty="0">
                <a:latin typeface="Calibri Light" panose="020F0302020204030204" pitchFamily="34" charset="0"/>
                <a:cs typeface="Calibri Light" panose="020F0302020204030204" pitchFamily="34" charset="0"/>
              </a:rPr>
              <a:t>, and </a:t>
            </a:r>
            <a:r>
              <a:rPr lang="en-GB" sz="1400" b="1" dirty="0">
                <a:latin typeface="Calibri Light" panose="020F0302020204030204" pitchFamily="34" charset="0"/>
                <a:cs typeface="Calibri Light" panose="020F0302020204030204" pitchFamily="34" charset="0"/>
              </a:rPr>
              <a:t>logistics technology</a:t>
            </a:r>
            <a:r>
              <a:rPr lang="en-GB" sz="1400" dirty="0">
                <a:latin typeface="Calibri Light" panose="020F0302020204030204" pitchFamily="34" charset="0"/>
                <a:cs typeface="Calibri Light" panose="020F0302020204030204" pitchFamily="34" charset="0"/>
              </a:rPr>
              <a:t>.</a:t>
            </a:r>
          </a:p>
          <a:p>
            <a:pPr lvl="1"/>
            <a:r>
              <a:rPr lang="en-GB" sz="1400" dirty="0">
                <a:latin typeface="Calibri Light" panose="020F0302020204030204" pitchFamily="34" charset="0"/>
                <a:cs typeface="Calibri Light" panose="020F0302020204030204" pitchFamily="34" charset="0"/>
              </a:rPr>
              <a:t>Engage in conversations and participate in LinkedIn groups related to </a:t>
            </a:r>
            <a:r>
              <a:rPr lang="en-GB" sz="1400" b="1" dirty="0">
                <a:latin typeface="Calibri Light" panose="020F0302020204030204" pitchFamily="34" charset="0"/>
                <a:cs typeface="Calibri Light" panose="020F0302020204030204" pitchFamily="34" charset="0"/>
              </a:rPr>
              <a:t>government technology</a:t>
            </a:r>
            <a:r>
              <a:rPr lang="en-GB" sz="1400" dirty="0">
                <a:latin typeface="Calibri Light" panose="020F0302020204030204" pitchFamily="34" charset="0"/>
                <a:cs typeface="Calibri Light" panose="020F0302020204030204" pitchFamily="34" charset="0"/>
              </a:rPr>
              <a:t>, </a:t>
            </a:r>
            <a:r>
              <a:rPr lang="en-GB" sz="1400" b="1" dirty="0">
                <a:latin typeface="Calibri Light" panose="020F0302020204030204" pitchFamily="34" charset="0"/>
                <a:cs typeface="Calibri Light" panose="020F0302020204030204" pitchFamily="34" charset="0"/>
              </a:rPr>
              <a:t>port operations</a:t>
            </a:r>
            <a:r>
              <a:rPr lang="en-GB" sz="1400" dirty="0">
                <a:latin typeface="Calibri Light" panose="020F0302020204030204" pitchFamily="34" charset="0"/>
                <a:cs typeface="Calibri Light" panose="020F0302020204030204" pitchFamily="34" charset="0"/>
              </a:rPr>
              <a:t>, and </a:t>
            </a:r>
            <a:r>
              <a:rPr lang="en-GB" sz="1400" b="1" dirty="0">
                <a:latin typeface="Calibri Light" panose="020F0302020204030204" pitchFamily="34" charset="0"/>
                <a:cs typeface="Calibri Light" panose="020F0302020204030204" pitchFamily="34" charset="0"/>
              </a:rPr>
              <a:t>digital transformation</a:t>
            </a:r>
            <a:r>
              <a:rPr lang="en-GB" sz="1400" dirty="0">
                <a:latin typeface="Calibri Light" panose="020F0302020204030204" pitchFamily="34" charset="0"/>
                <a:cs typeface="Calibri Light" panose="020F0302020204030204" pitchFamily="34" charset="0"/>
              </a:rPr>
              <a:t>.</a:t>
            </a:r>
          </a:p>
          <a:p>
            <a:pPr lvl="1"/>
            <a:r>
              <a:rPr lang="en-GB" sz="1400" dirty="0">
                <a:latin typeface="Calibri Light" panose="020F0302020204030204" pitchFamily="34" charset="0"/>
                <a:cs typeface="Calibri Light" panose="020F0302020204030204" pitchFamily="34" charset="0"/>
              </a:rPr>
              <a:t>Share case studies, success stories, and whitepapers to drive traffic back to the </a:t>
            </a:r>
            <a:r>
              <a:rPr lang="en-GB" sz="1400" dirty="0" err="1">
                <a:latin typeface="Calibri Light" panose="020F0302020204030204" pitchFamily="34" charset="0"/>
                <a:cs typeface="Calibri Light" panose="020F0302020204030204" pitchFamily="34" charset="0"/>
              </a:rPr>
              <a:t>CrimsonLogic</a:t>
            </a:r>
            <a:r>
              <a:rPr lang="en-GB" sz="1400" dirty="0">
                <a:latin typeface="Calibri Light" panose="020F0302020204030204" pitchFamily="34" charset="0"/>
                <a:cs typeface="Calibri Light" panose="020F0302020204030204" pitchFamily="34" charset="0"/>
              </a:rPr>
              <a:t> website</a:t>
            </a:r>
            <a:r>
              <a:rPr lang="en-GB" sz="1400" dirty="0" smtClean="0">
                <a:latin typeface="Calibri Light" panose="020F0302020204030204" pitchFamily="34" charset="0"/>
                <a:cs typeface="Calibri Light" panose="020F0302020204030204" pitchFamily="34" charset="0"/>
              </a:rPr>
              <a:t>.</a:t>
            </a:r>
          </a:p>
          <a:p>
            <a:pPr lvl="1"/>
            <a:endParaRPr lang="en-GB" sz="1400" dirty="0">
              <a:latin typeface="Calibri Light" panose="020F0302020204030204" pitchFamily="34" charset="0"/>
              <a:cs typeface="Calibri Light" panose="020F0302020204030204" pitchFamily="34" charset="0"/>
            </a:endParaRPr>
          </a:p>
          <a:p>
            <a:r>
              <a:rPr lang="en-GB" sz="1400" b="1" dirty="0">
                <a:latin typeface="Calibri Light" panose="020F0302020204030204" pitchFamily="34" charset="0"/>
                <a:cs typeface="Calibri Light" panose="020F0302020204030204" pitchFamily="34" charset="0"/>
              </a:rPr>
              <a:t>b. Twitter for Industry </a:t>
            </a:r>
            <a:r>
              <a:rPr lang="en-GB" sz="1400" b="1" dirty="0" smtClean="0">
                <a:latin typeface="Calibri Light" panose="020F0302020204030204" pitchFamily="34" charset="0"/>
                <a:cs typeface="Calibri Light" panose="020F0302020204030204" pitchFamily="34" charset="0"/>
              </a:rPr>
              <a:t>News</a:t>
            </a:r>
          </a:p>
          <a:p>
            <a:endParaRPr lang="en-GB" sz="1400" b="1" dirty="0">
              <a:latin typeface="Calibri Light" panose="020F0302020204030204" pitchFamily="34" charset="0"/>
              <a:cs typeface="Calibri Light" panose="020F0302020204030204" pitchFamily="34" charset="0"/>
            </a:endParaRPr>
          </a:p>
          <a:p>
            <a:r>
              <a:rPr lang="en-GB" sz="1400" b="1" dirty="0">
                <a:latin typeface="Calibri Light" panose="020F0302020204030204" pitchFamily="34" charset="0"/>
                <a:cs typeface="Calibri Light" panose="020F0302020204030204" pitchFamily="34" charset="0"/>
              </a:rPr>
              <a:t>Objective</a:t>
            </a:r>
            <a:r>
              <a:rPr lang="en-GB" sz="1400" dirty="0">
                <a:latin typeface="Calibri Light" panose="020F0302020204030204" pitchFamily="34" charset="0"/>
                <a:cs typeface="Calibri Light" panose="020F0302020204030204" pitchFamily="34" charset="0"/>
              </a:rPr>
              <a:t>: Position </a:t>
            </a:r>
            <a:r>
              <a:rPr lang="en-GB" sz="1400" dirty="0" err="1">
                <a:latin typeface="Calibri Light" panose="020F0302020204030204" pitchFamily="34" charset="0"/>
                <a:cs typeface="Calibri Light" panose="020F0302020204030204" pitchFamily="34" charset="0"/>
              </a:rPr>
              <a:t>CrimsonLogic</a:t>
            </a:r>
            <a:r>
              <a:rPr lang="en-GB" sz="1400" dirty="0">
                <a:latin typeface="Calibri Light" panose="020F0302020204030204" pitchFamily="34" charset="0"/>
                <a:cs typeface="Calibri Light" panose="020F0302020204030204" pitchFamily="34" charset="0"/>
              </a:rPr>
              <a:t> as a key player in global trade and digital government conversations</a:t>
            </a:r>
            <a:r>
              <a:rPr lang="en-GB" sz="1400" dirty="0" smtClean="0">
                <a:latin typeface="Calibri Light" panose="020F0302020204030204" pitchFamily="34" charset="0"/>
                <a:cs typeface="Calibri Light" panose="020F0302020204030204" pitchFamily="34" charset="0"/>
              </a:rPr>
              <a:t>.</a:t>
            </a:r>
          </a:p>
          <a:p>
            <a:endParaRPr lang="en-GB" sz="1400" dirty="0">
              <a:latin typeface="Calibri Light" panose="020F0302020204030204" pitchFamily="34" charset="0"/>
              <a:cs typeface="Calibri Light" panose="020F0302020204030204" pitchFamily="34" charset="0"/>
            </a:endParaRPr>
          </a:p>
          <a:p>
            <a:r>
              <a:rPr lang="en-GB" sz="1400" b="1" dirty="0">
                <a:latin typeface="Calibri Light" panose="020F0302020204030204" pitchFamily="34" charset="0"/>
                <a:cs typeface="Calibri Light" panose="020F0302020204030204" pitchFamily="34" charset="0"/>
              </a:rPr>
              <a:t>Tactics</a:t>
            </a:r>
            <a:r>
              <a:rPr lang="en-GB" sz="1400" dirty="0">
                <a:latin typeface="Calibri Light" panose="020F0302020204030204" pitchFamily="34" charset="0"/>
                <a:cs typeface="Calibri Light" panose="020F0302020204030204" pitchFamily="34" charset="0"/>
              </a:rPr>
              <a:t>:</a:t>
            </a:r>
          </a:p>
          <a:p>
            <a:pPr lvl="1"/>
            <a:r>
              <a:rPr lang="en-GB" sz="1400" dirty="0">
                <a:latin typeface="Calibri Light" panose="020F0302020204030204" pitchFamily="34" charset="0"/>
                <a:cs typeface="Calibri Light" panose="020F0302020204030204" pitchFamily="34" charset="0"/>
              </a:rPr>
              <a:t>Tweet about industry trends, global trade updates, and government digital transformation news.</a:t>
            </a:r>
          </a:p>
          <a:p>
            <a:pPr lvl="1"/>
            <a:r>
              <a:rPr lang="en-GB" sz="1400" dirty="0">
                <a:latin typeface="Calibri Light" panose="020F0302020204030204" pitchFamily="34" charset="0"/>
                <a:cs typeface="Calibri Light" panose="020F0302020204030204" pitchFamily="34" charset="0"/>
              </a:rPr>
              <a:t>Engage with relevant hashtags like </a:t>
            </a:r>
            <a:r>
              <a:rPr lang="en-GB" sz="1400" b="1" dirty="0">
                <a:latin typeface="Calibri Light" panose="020F0302020204030204" pitchFamily="34" charset="0"/>
                <a:cs typeface="Calibri Light" panose="020F0302020204030204" pitchFamily="34" charset="0"/>
              </a:rPr>
              <a:t>#</a:t>
            </a:r>
            <a:r>
              <a:rPr lang="en-GB" sz="1400" b="1" dirty="0" err="1">
                <a:latin typeface="Calibri Light" panose="020F0302020204030204" pitchFamily="34" charset="0"/>
                <a:cs typeface="Calibri Light" panose="020F0302020204030204" pitchFamily="34" charset="0"/>
              </a:rPr>
              <a:t>eGovernment</a:t>
            </a:r>
            <a:r>
              <a:rPr lang="en-GB" sz="1400" dirty="0">
                <a:latin typeface="Calibri Light" panose="020F0302020204030204" pitchFamily="34" charset="0"/>
                <a:cs typeface="Calibri Light" panose="020F0302020204030204" pitchFamily="34" charset="0"/>
              </a:rPr>
              <a:t>, </a:t>
            </a:r>
            <a:r>
              <a:rPr lang="en-GB" sz="1400" b="1" dirty="0">
                <a:latin typeface="Calibri Light" panose="020F0302020204030204" pitchFamily="34" charset="0"/>
                <a:cs typeface="Calibri Light" panose="020F0302020204030204" pitchFamily="34" charset="0"/>
              </a:rPr>
              <a:t>#</a:t>
            </a:r>
            <a:r>
              <a:rPr lang="en-GB" sz="1400" b="1" dirty="0" err="1">
                <a:latin typeface="Calibri Light" panose="020F0302020204030204" pitchFamily="34" charset="0"/>
                <a:cs typeface="Calibri Light" panose="020F0302020204030204" pitchFamily="34" charset="0"/>
              </a:rPr>
              <a:t>DigitalTrade</a:t>
            </a:r>
            <a:r>
              <a:rPr lang="en-GB" sz="1400" dirty="0">
                <a:latin typeface="Calibri Light" panose="020F0302020204030204" pitchFamily="34" charset="0"/>
                <a:cs typeface="Calibri Light" panose="020F0302020204030204" pitchFamily="34" charset="0"/>
              </a:rPr>
              <a:t>, </a:t>
            </a:r>
            <a:r>
              <a:rPr lang="en-GB" sz="1400" b="1" dirty="0">
                <a:latin typeface="Calibri Light" panose="020F0302020204030204" pitchFamily="34" charset="0"/>
                <a:cs typeface="Calibri Light" panose="020F0302020204030204" pitchFamily="34" charset="0"/>
              </a:rPr>
              <a:t>#</a:t>
            </a:r>
            <a:r>
              <a:rPr lang="en-GB" sz="1400" b="1" dirty="0" err="1">
                <a:latin typeface="Calibri Light" panose="020F0302020204030204" pitchFamily="34" charset="0"/>
                <a:cs typeface="Calibri Light" panose="020F0302020204030204" pitchFamily="34" charset="0"/>
              </a:rPr>
              <a:t>SmartPorts</a:t>
            </a:r>
            <a:r>
              <a:rPr lang="en-GB" sz="1400" dirty="0">
                <a:latin typeface="Calibri Light" panose="020F0302020204030204" pitchFamily="34" charset="0"/>
                <a:cs typeface="Calibri Light" panose="020F0302020204030204" pitchFamily="34" charset="0"/>
              </a:rPr>
              <a:t>, and </a:t>
            </a:r>
            <a:r>
              <a:rPr lang="en-GB" sz="1400" b="1" dirty="0">
                <a:latin typeface="Calibri Light" panose="020F0302020204030204" pitchFamily="34" charset="0"/>
                <a:cs typeface="Calibri Light" panose="020F0302020204030204" pitchFamily="34" charset="0"/>
              </a:rPr>
              <a:t>#</a:t>
            </a:r>
            <a:r>
              <a:rPr lang="en-GB" sz="1400" b="1" dirty="0" err="1">
                <a:latin typeface="Calibri Light" panose="020F0302020204030204" pitchFamily="34" charset="0"/>
                <a:cs typeface="Calibri Light" panose="020F0302020204030204" pitchFamily="34" charset="0"/>
              </a:rPr>
              <a:t>CustomsAutomation</a:t>
            </a:r>
            <a:r>
              <a:rPr lang="en-GB" sz="1400" dirty="0">
                <a:latin typeface="Calibri Light" panose="020F0302020204030204" pitchFamily="34" charset="0"/>
                <a:cs typeface="Calibri Light" panose="020F0302020204030204" pitchFamily="34" charset="0"/>
              </a:rPr>
              <a:t>.</a:t>
            </a:r>
          </a:p>
          <a:p>
            <a:pPr lvl="1"/>
            <a:r>
              <a:rPr lang="en-GB" sz="1400" dirty="0">
                <a:latin typeface="Calibri Light" panose="020F0302020204030204" pitchFamily="34" charset="0"/>
                <a:cs typeface="Calibri Light" panose="020F0302020204030204" pitchFamily="34" charset="0"/>
              </a:rPr>
              <a:t>Share blog content and updates to attract attention from journalists, bloggers, and industry influencers</a:t>
            </a:r>
            <a:r>
              <a:rPr lang="en-GB" sz="1400" dirty="0" smtClean="0">
                <a:latin typeface="Calibri Light" panose="020F0302020204030204" pitchFamily="34" charset="0"/>
                <a:cs typeface="Calibri Light" panose="020F0302020204030204" pitchFamily="34" charset="0"/>
              </a:rPr>
              <a:t>.</a:t>
            </a:r>
          </a:p>
          <a:p>
            <a:pPr lvl="1"/>
            <a:endParaRPr lang="en-GB" sz="1400" dirty="0">
              <a:latin typeface="Calibri Light" panose="020F0302020204030204" pitchFamily="34" charset="0"/>
              <a:cs typeface="Calibri Light" panose="020F0302020204030204" pitchFamily="34" charset="0"/>
            </a:endParaRPr>
          </a:p>
          <a:p>
            <a:r>
              <a:rPr lang="en-GB" sz="1400" b="1" dirty="0">
                <a:latin typeface="Calibri Light" panose="020F0302020204030204" pitchFamily="34" charset="0"/>
                <a:cs typeface="Calibri Light" panose="020F0302020204030204" pitchFamily="34" charset="0"/>
              </a:rPr>
              <a:t>c. YouTube Videos and </a:t>
            </a:r>
            <a:r>
              <a:rPr lang="en-GB" sz="1400" b="1" dirty="0" smtClean="0">
                <a:latin typeface="Calibri Light" panose="020F0302020204030204" pitchFamily="34" charset="0"/>
                <a:cs typeface="Calibri Light" panose="020F0302020204030204" pitchFamily="34" charset="0"/>
              </a:rPr>
              <a:t>Webinars</a:t>
            </a:r>
          </a:p>
          <a:p>
            <a:endParaRPr lang="en-GB" sz="1400" b="1" dirty="0">
              <a:latin typeface="Calibri Light" panose="020F0302020204030204" pitchFamily="34" charset="0"/>
              <a:cs typeface="Calibri Light" panose="020F0302020204030204" pitchFamily="34" charset="0"/>
            </a:endParaRPr>
          </a:p>
          <a:p>
            <a:r>
              <a:rPr lang="en-GB" sz="1400" b="1" dirty="0">
                <a:latin typeface="Calibri Light" panose="020F0302020204030204" pitchFamily="34" charset="0"/>
                <a:cs typeface="Calibri Light" panose="020F0302020204030204" pitchFamily="34" charset="0"/>
              </a:rPr>
              <a:t>Objective</a:t>
            </a:r>
            <a:r>
              <a:rPr lang="en-GB" sz="1400" dirty="0">
                <a:latin typeface="Calibri Light" panose="020F0302020204030204" pitchFamily="34" charset="0"/>
                <a:cs typeface="Calibri Light" panose="020F0302020204030204" pitchFamily="34" charset="0"/>
              </a:rPr>
              <a:t>: Educate users on complex solutions offered by </a:t>
            </a:r>
            <a:r>
              <a:rPr lang="en-GB" sz="1400" dirty="0" err="1">
                <a:latin typeface="Calibri Light" panose="020F0302020204030204" pitchFamily="34" charset="0"/>
                <a:cs typeface="Calibri Light" panose="020F0302020204030204" pitchFamily="34" charset="0"/>
              </a:rPr>
              <a:t>CrimsonLogic</a:t>
            </a:r>
            <a:r>
              <a:rPr lang="en-GB" sz="1400" dirty="0">
                <a:latin typeface="Calibri Light" panose="020F0302020204030204" pitchFamily="34" charset="0"/>
                <a:cs typeface="Calibri Light" panose="020F0302020204030204" pitchFamily="34" charset="0"/>
              </a:rPr>
              <a:t> through explainer videos and webinars</a:t>
            </a:r>
            <a:r>
              <a:rPr lang="en-GB" sz="1400" dirty="0" smtClean="0">
                <a:latin typeface="Calibri Light" panose="020F0302020204030204" pitchFamily="34" charset="0"/>
                <a:cs typeface="Calibri Light" panose="020F0302020204030204" pitchFamily="34" charset="0"/>
              </a:rPr>
              <a:t>.</a:t>
            </a:r>
          </a:p>
          <a:p>
            <a:endParaRPr lang="en-GB" sz="1400" dirty="0">
              <a:latin typeface="Calibri Light" panose="020F0302020204030204" pitchFamily="34" charset="0"/>
              <a:cs typeface="Calibri Light" panose="020F0302020204030204" pitchFamily="34" charset="0"/>
            </a:endParaRPr>
          </a:p>
          <a:p>
            <a:r>
              <a:rPr lang="en-GB" sz="1400" b="1" dirty="0">
                <a:latin typeface="Calibri Light" panose="020F0302020204030204" pitchFamily="34" charset="0"/>
                <a:cs typeface="Calibri Light" panose="020F0302020204030204" pitchFamily="34" charset="0"/>
              </a:rPr>
              <a:t>Tactics</a:t>
            </a:r>
            <a:r>
              <a:rPr lang="en-GB" sz="1400" dirty="0">
                <a:latin typeface="Calibri Light" panose="020F0302020204030204" pitchFamily="34" charset="0"/>
                <a:cs typeface="Calibri Light" panose="020F0302020204030204" pitchFamily="34" charset="0"/>
              </a:rPr>
              <a:t>:</a:t>
            </a:r>
          </a:p>
          <a:p>
            <a:pPr lvl="1"/>
            <a:r>
              <a:rPr lang="en-GB" sz="1400" dirty="0">
                <a:latin typeface="Calibri Light" panose="020F0302020204030204" pitchFamily="34" charset="0"/>
                <a:cs typeface="Calibri Light" panose="020F0302020204030204" pitchFamily="34" charset="0"/>
              </a:rPr>
              <a:t>Post case study videos, explainer videos on trade platforms like </a:t>
            </a:r>
            <a:r>
              <a:rPr lang="en-GB" sz="1400" b="1" dirty="0" err="1">
                <a:latin typeface="Calibri Light" panose="020F0302020204030204" pitchFamily="34" charset="0"/>
                <a:cs typeface="Calibri Light" panose="020F0302020204030204" pitchFamily="34" charset="0"/>
              </a:rPr>
              <a:t>TradeNet</a:t>
            </a:r>
            <a:r>
              <a:rPr lang="en-GB" sz="1400" dirty="0">
                <a:latin typeface="Calibri Light" panose="020F0302020204030204" pitchFamily="34" charset="0"/>
                <a:cs typeface="Calibri Light" panose="020F0302020204030204" pitchFamily="34" charset="0"/>
              </a:rPr>
              <a:t>, and insights on digital customs clearance.</a:t>
            </a:r>
          </a:p>
          <a:p>
            <a:pPr lvl="1"/>
            <a:r>
              <a:rPr lang="en-GB" sz="1400" dirty="0">
                <a:latin typeface="Calibri Light" panose="020F0302020204030204" pitchFamily="34" charset="0"/>
                <a:cs typeface="Calibri Light" panose="020F0302020204030204" pitchFamily="34" charset="0"/>
              </a:rPr>
              <a:t>Partner with influencers or industry leaders for </a:t>
            </a:r>
            <a:r>
              <a:rPr lang="en-GB" sz="1400" b="1" dirty="0">
                <a:latin typeface="Calibri Light" panose="020F0302020204030204" pitchFamily="34" charset="0"/>
                <a:cs typeface="Calibri Light" panose="020F0302020204030204" pitchFamily="34" charset="0"/>
              </a:rPr>
              <a:t>webinars</a:t>
            </a:r>
            <a:r>
              <a:rPr lang="en-GB" sz="1400" dirty="0">
                <a:latin typeface="Calibri Light" panose="020F0302020204030204" pitchFamily="34" charset="0"/>
                <a:cs typeface="Calibri Light" panose="020F0302020204030204" pitchFamily="34" charset="0"/>
              </a:rPr>
              <a:t> on topics like digital trade ecosystems or the impact of AI in logistics.</a:t>
            </a:r>
          </a:p>
          <a:p>
            <a:endParaRPr lang="en-IN" sz="1400" b="1" u="sng"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6701496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815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Off-Page SEO</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161" y="702469"/>
            <a:ext cx="11673123" cy="307777"/>
          </a:xfrm>
          <a:prstGeom prst="rect">
            <a:avLst/>
          </a:prstGeom>
          <a:noFill/>
        </p:spPr>
        <p:txBody>
          <a:bodyPr wrap="square" rtlCol="0">
            <a:spAutoFit/>
          </a:bodyPr>
          <a:lstStyle/>
          <a:p>
            <a:endParaRPr lang="en-IN" sz="1400" b="1" u="sng" dirty="0">
              <a:latin typeface="Calibri Light" panose="020F0302020204030204" pitchFamily="34" charset="0"/>
              <a:cs typeface="Calibri Light" panose="020F0302020204030204" pitchFamily="34" charset="0"/>
            </a:endParaRPr>
          </a:p>
        </p:txBody>
      </p:sp>
      <p:sp>
        <p:nvSpPr>
          <p:cNvPr id="2" name="Rectangle 1"/>
          <p:cNvSpPr/>
          <p:nvPr/>
        </p:nvSpPr>
        <p:spPr>
          <a:xfrm>
            <a:off x="288898" y="702469"/>
            <a:ext cx="11304104" cy="5509200"/>
          </a:xfrm>
          <a:prstGeom prst="rect">
            <a:avLst/>
          </a:prstGeom>
        </p:spPr>
        <p:txBody>
          <a:bodyPr wrap="square">
            <a:spAutoFit/>
          </a:bodyPr>
          <a:lstStyle/>
          <a:p>
            <a:r>
              <a:rPr lang="en-GB" sz="1600" b="1" dirty="0" smtClean="0">
                <a:latin typeface="Calibri Light" panose="020F0302020204030204" pitchFamily="34" charset="0"/>
                <a:cs typeface="Calibri Light" panose="020F0302020204030204" pitchFamily="34" charset="0"/>
              </a:rPr>
              <a:t>3. </a:t>
            </a:r>
            <a:r>
              <a:rPr lang="en-GB" sz="1600" b="1" dirty="0">
                <a:latin typeface="Calibri Light" panose="020F0302020204030204" pitchFamily="34" charset="0"/>
                <a:cs typeface="Calibri Light" panose="020F0302020204030204" pitchFamily="34" charset="0"/>
              </a:rPr>
              <a:t>Local SEO for Targeted </a:t>
            </a:r>
            <a:r>
              <a:rPr lang="en-GB" sz="1600" b="1" dirty="0" smtClean="0">
                <a:latin typeface="Calibri Light" panose="020F0302020204030204" pitchFamily="34" charset="0"/>
                <a:cs typeface="Calibri Light" panose="020F0302020204030204" pitchFamily="34" charset="0"/>
              </a:rPr>
              <a:t>Markets</a:t>
            </a:r>
          </a:p>
          <a:p>
            <a:endParaRPr lang="en-GB" sz="1600" b="1" dirty="0">
              <a:latin typeface="Calibri Light" panose="020F0302020204030204" pitchFamily="34" charset="0"/>
              <a:cs typeface="Calibri Light" panose="020F0302020204030204" pitchFamily="34" charset="0"/>
            </a:endParaRPr>
          </a:p>
          <a:p>
            <a:r>
              <a:rPr lang="en-GB" sz="1600" dirty="0">
                <a:latin typeface="Calibri Light" panose="020F0302020204030204" pitchFamily="34" charset="0"/>
                <a:cs typeface="Calibri Light" panose="020F0302020204030204" pitchFamily="34" charset="0"/>
              </a:rPr>
              <a:t>Since </a:t>
            </a:r>
            <a:r>
              <a:rPr lang="en-GB" sz="1600" dirty="0" err="1">
                <a:latin typeface="Calibri Light" panose="020F0302020204030204" pitchFamily="34" charset="0"/>
                <a:cs typeface="Calibri Light" panose="020F0302020204030204" pitchFamily="34" charset="0"/>
              </a:rPr>
              <a:t>CrimsonLogic</a:t>
            </a:r>
            <a:r>
              <a:rPr lang="en-GB" sz="1600" dirty="0">
                <a:latin typeface="Calibri Light" panose="020F0302020204030204" pitchFamily="34" charset="0"/>
                <a:cs typeface="Calibri Light" panose="020F0302020204030204" pitchFamily="34" charset="0"/>
              </a:rPr>
              <a:t> works with government agencies and trade associations globally, optimizing for local search in specific countries and regions can be beneficial</a:t>
            </a:r>
            <a:r>
              <a:rPr lang="en-GB" sz="1600" dirty="0" smtClean="0">
                <a:latin typeface="Calibri Light" panose="020F0302020204030204" pitchFamily="34" charset="0"/>
                <a:cs typeface="Calibri Light" panose="020F0302020204030204" pitchFamily="34" charset="0"/>
              </a:rPr>
              <a:t>.</a:t>
            </a:r>
          </a:p>
          <a:p>
            <a:endParaRPr lang="en-GB" sz="1600" dirty="0">
              <a:latin typeface="Calibri Light" panose="020F0302020204030204" pitchFamily="34" charset="0"/>
              <a:cs typeface="Calibri Light" panose="020F0302020204030204" pitchFamily="34" charset="0"/>
            </a:endParaRPr>
          </a:p>
          <a:p>
            <a:pPr marL="342900" indent="-342900">
              <a:buAutoNum type="alphaLcPeriod"/>
            </a:pPr>
            <a:r>
              <a:rPr lang="en-GB" sz="1600" b="1" dirty="0" smtClean="0">
                <a:latin typeface="Calibri Light" panose="020F0302020204030204" pitchFamily="34" charset="0"/>
                <a:cs typeface="Calibri Light" panose="020F0302020204030204" pitchFamily="34" charset="0"/>
              </a:rPr>
              <a:t>Local </a:t>
            </a:r>
            <a:r>
              <a:rPr lang="en-GB" sz="1600" b="1" dirty="0">
                <a:latin typeface="Calibri Light" panose="020F0302020204030204" pitchFamily="34" charset="0"/>
                <a:cs typeface="Calibri Light" panose="020F0302020204030204" pitchFamily="34" charset="0"/>
              </a:rPr>
              <a:t>Business </a:t>
            </a:r>
            <a:r>
              <a:rPr lang="en-GB" sz="1600" b="1" dirty="0" smtClean="0">
                <a:latin typeface="Calibri Light" panose="020F0302020204030204" pitchFamily="34" charset="0"/>
                <a:cs typeface="Calibri Light" panose="020F0302020204030204" pitchFamily="34" charset="0"/>
              </a:rPr>
              <a:t>Listings</a:t>
            </a:r>
          </a:p>
          <a:p>
            <a:pPr marL="342900" indent="-342900">
              <a:buAutoNum type="alphaLcPeriod"/>
            </a:pPr>
            <a:endParaRPr lang="en-GB" sz="1600" b="1" dirty="0">
              <a:latin typeface="Calibri Light" panose="020F0302020204030204" pitchFamily="34" charset="0"/>
              <a:cs typeface="Calibri Light" panose="020F0302020204030204" pitchFamily="34" charset="0"/>
            </a:endParaRPr>
          </a:p>
          <a:p>
            <a:pPr>
              <a:buFont typeface="Arial" panose="020B0604020202020204" pitchFamily="34" charset="0"/>
              <a:buChar char="•"/>
            </a:pPr>
            <a:r>
              <a:rPr lang="en-GB" sz="1600" b="1" dirty="0">
                <a:latin typeface="Calibri Light" panose="020F0302020204030204" pitchFamily="34" charset="0"/>
                <a:cs typeface="Calibri Light" panose="020F0302020204030204" pitchFamily="34" charset="0"/>
              </a:rPr>
              <a:t>Objective</a:t>
            </a:r>
            <a:r>
              <a:rPr lang="en-GB" sz="1600" dirty="0">
                <a:latin typeface="Calibri Light" panose="020F0302020204030204" pitchFamily="34" charset="0"/>
                <a:cs typeface="Calibri Light" panose="020F0302020204030204" pitchFamily="34" charset="0"/>
              </a:rPr>
              <a:t>: Enhance visibility in regions where </a:t>
            </a:r>
            <a:r>
              <a:rPr lang="en-GB" sz="1600" dirty="0" err="1">
                <a:latin typeface="Calibri Light" panose="020F0302020204030204" pitchFamily="34" charset="0"/>
                <a:cs typeface="Calibri Light" panose="020F0302020204030204" pitchFamily="34" charset="0"/>
              </a:rPr>
              <a:t>CrimsonLogic</a:t>
            </a:r>
            <a:r>
              <a:rPr lang="en-GB" sz="1600" dirty="0">
                <a:latin typeface="Calibri Light" panose="020F0302020204030204" pitchFamily="34" charset="0"/>
                <a:cs typeface="Calibri Light" panose="020F0302020204030204" pitchFamily="34" charset="0"/>
              </a:rPr>
              <a:t> operates or has partnerships</a:t>
            </a:r>
            <a:r>
              <a:rPr lang="en-GB" sz="1600" dirty="0" smtClean="0">
                <a:latin typeface="Calibri Light" panose="020F0302020204030204" pitchFamily="34" charset="0"/>
                <a:cs typeface="Calibri Light" panose="020F0302020204030204" pitchFamily="34" charset="0"/>
              </a:rPr>
              <a:t>.</a:t>
            </a:r>
          </a:p>
          <a:p>
            <a:pPr>
              <a:buFont typeface="Arial" panose="020B0604020202020204" pitchFamily="34" charset="0"/>
              <a:buChar char="•"/>
            </a:pPr>
            <a:endParaRPr lang="en-GB" sz="1600" dirty="0">
              <a:latin typeface="Calibri Light" panose="020F0302020204030204" pitchFamily="34" charset="0"/>
              <a:cs typeface="Calibri Light" panose="020F0302020204030204" pitchFamily="34" charset="0"/>
            </a:endParaRPr>
          </a:p>
          <a:p>
            <a:pPr>
              <a:buFont typeface="Arial" panose="020B0604020202020204" pitchFamily="34" charset="0"/>
              <a:buChar char="•"/>
            </a:pPr>
            <a:r>
              <a:rPr lang="en-GB" sz="1600" b="1" dirty="0">
                <a:latin typeface="Calibri Light" panose="020F0302020204030204" pitchFamily="34" charset="0"/>
                <a:cs typeface="Calibri Light" panose="020F0302020204030204" pitchFamily="34" charset="0"/>
              </a:rPr>
              <a:t>Tactics</a:t>
            </a:r>
            <a:r>
              <a:rPr lang="en-GB" sz="1600" dirty="0">
                <a:latin typeface="Calibri Light" panose="020F0302020204030204" pitchFamily="34" charset="0"/>
                <a:cs typeface="Calibri Light" panose="020F0302020204030204" pitchFamily="34" charset="0"/>
              </a:rPr>
              <a:t>:</a:t>
            </a:r>
          </a:p>
          <a:p>
            <a:pPr marL="742950" lvl="1" indent="-285750">
              <a:buFont typeface="Arial" panose="020B0604020202020204" pitchFamily="34" charset="0"/>
              <a:buChar char="•"/>
            </a:pPr>
            <a:r>
              <a:rPr lang="en-GB" sz="1600" dirty="0">
                <a:latin typeface="Calibri Light" panose="020F0302020204030204" pitchFamily="34" charset="0"/>
                <a:cs typeface="Calibri Light" panose="020F0302020204030204" pitchFamily="34" charset="0"/>
              </a:rPr>
              <a:t>Create and optimize </a:t>
            </a:r>
            <a:r>
              <a:rPr lang="en-GB" sz="1600" b="1" dirty="0">
                <a:latin typeface="Calibri Light" panose="020F0302020204030204" pitchFamily="34" charset="0"/>
                <a:cs typeface="Calibri Light" panose="020F0302020204030204" pitchFamily="34" charset="0"/>
              </a:rPr>
              <a:t>Google My Business</a:t>
            </a:r>
            <a:r>
              <a:rPr lang="en-GB" sz="1600" dirty="0">
                <a:latin typeface="Calibri Light" panose="020F0302020204030204" pitchFamily="34" charset="0"/>
                <a:cs typeface="Calibri Light" panose="020F0302020204030204" pitchFamily="34" charset="0"/>
              </a:rPr>
              <a:t> profiles for offices in key regions.</a:t>
            </a:r>
          </a:p>
          <a:p>
            <a:pPr marL="742950" lvl="1" indent="-285750">
              <a:buFont typeface="Arial" panose="020B0604020202020204" pitchFamily="34" charset="0"/>
              <a:buChar char="•"/>
            </a:pPr>
            <a:r>
              <a:rPr lang="en-GB" sz="1600" dirty="0">
                <a:latin typeface="Calibri Light" panose="020F0302020204030204" pitchFamily="34" charset="0"/>
                <a:cs typeface="Calibri Light" panose="020F0302020204030204" pitchFamily="34" charset="0"/>
              </a:rPr>
              <a:t>Ensure consistent NAP (Name, Address, Phone Number) citations across local business directories, including </a:t>
            </a:r>
            <a:r>
              <a:rPr lang="en-GB" sz="1600" b="1" dirty="0">
                <a:latin typeface="Calibri Light" panose="020F0302020204030204" pitchFamily="34" charset="0"/>
                <a:cs typeface="Calibri Light" panose="020F0302020204030204" pitchFamily="34" charset="0"/>
              </a:rPr>
              <a:t>Google My Business</a:t>
            </a:r>
            <a:r>
              <a:rPr lang="en-GB" sz="1600" dirty="0">
                <a:latin typeface="Calibri Light" panose="020F0302020204030204" pitchFamily="34" charset="0"/>
                <a:cs typeface="Calibri Light" panose="020F0302020204030204" pitchFamily="34" charset="0"/>
              </a:rPr>
              <a:t>, </a:t>
            </a:r>
            <a:r>
              <a:rPr lang="en-GB" sz="1600" b="1" dirty="0">
                <a:latin typeface="Calibri Light" panose="020F0302020204030204" pitchFamily="34" charset="0"/>
                <a:cs typeface="Calibri Light" panose="020F0302020204030204" pitchFamily="34" charset="0"/>
              </a:rPr>
              <a:t>Bing Places</a:t>
            </a:r>
            <a:r>
              <a:rPr lang="en-GB" sz="1600" dirty="0">
                <a:latin typeface="Calibri Light" panose="020F0302020204030204" pitchFamily="34" charset="0"/>
                <a:cs typeface="Calibri Light" panose="020F0302020204030204" pitchFamily="34" charset="0"/>
              </a:rPr>
              <a:t>, and regional directories</a:t>
            </a:r>
            <a:r>
              <a:rPr lang="en-GB" sz="1600" dirty="0" smtClean="0">
                <a:latin typeface="Calibri Light" panose="020F0302020204030204" pitchFamily="34" charset="0"/>
                <a:cs typeface="Calibri Light" panose="020F0302020204030204" pitchFamily="34" charset="0"/>
              </a:rPr>
              <a:t>.</a:t>
            </a:r>
          </a:p>
          <a:p>
            <a:pPr marL="742950" lvl="1" indent="-285750">
              <a:buFont typeface="Arial" panose="020B0604020202020204" pitchFamily="34" charset="0"/>
              <a:buChar char="•"/>
            </a:pPr>
            <a:endParaRPr lang="en-GB" sz="1600"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b. Country-Specific </a:t>
            </a:r>
            <a:r>
              <a:rPr lang="en-GB" sz="1600" b="1" dirty="0" smtClean="0">
                <a:latin typeface="Calibri Light" panose="020F0302020204030204" pitchFamily="34" charset="0"/>
                <a:cs typeface="Calibri Light" panose="020F0302020204030204" pitchFamily="34" charset="0"/>
              </a:rPr>
              <a:t>PR</a:t>
            </a:r>
          </a:p>
          <a:p>
            <a:endParaRPr lang="en-GB" sz="1600" b="1" dirty="0">
              <a:latin typeface="Calibri Light" panose="020F0302020204030204" pitchFamily="34" charset="0"/>
              <a:cs typeface="Calibri Light" panose="020F0302020204030204" pitchFamily="34" charset="0"/>
            </a:endParaRPr>
          </a:p>
          <a:p>
            <a:pPr>
              <a:buFont typeface="Arial" panose="020B0604020202020204" pitchFamily="34" charset="0"/>
              <a:buChar char="•"/>
            </a:pPr>
            <a:r>
              <a:rPr lang="en-GB" sz="1600" b="1" dirty="0">
                <a:latin typeface="Calibri Light" panose="020F0302020204030204" pitchFamily="34" charset="0"/>
                <a:cs typeface="Calibri Light" panose="020F0302020204030204" pitchFamily="34" charset="0"/>
              </a:rPr>
              <a:t>Objective</a:t>
            </a:r>
            <a:r>
              <a:rPr lang="en-GB" sz="1600" dirty="0">
                <a:latin typeface="Calibri Light" panose="020F0302020204030204" pitchFamily="34" charset="0"/>
                <a:cs typeface="Calibri Light" panose="020F0302020204030204" pitchFamily="34" charset="0"/>
              </a:rPr>
              <a:t>: Gain backlinks and mentions from country-specific or regional news outlets and websites</a:t>
            </a:r>
            <a:r>
              <a:rPr lang="en-GB" sz="1600" dirty="0" smtClean="0">
                <a:latin typeface="Calibri Light" panose="020F0302020204030204" pitchFamily="34" charset="0"/>
                <a:cs typeface="Calibri Light" panose="020F0302020204030204" pitchFamily="34" charset="0"/>
              </a:rPr>
              <a:t>.</a:t>
            </a:r>
          </a:p>
          <a:p>
            <a:pPr>
              <a:buFont typeface="Arial" panose="020B0604020202020204" pitchFamily="34" charset="0"/>
              <a:buChar char="•"/>
            </a:pPr>
            <a:endParaRPr lang="en-GB" sz="1600" dirty="0" smtClean="0">
              <a:latin typeface="Calibri Light" panose="020F0302020204030204" pitchFamily="34" charset="0"/>
              <a:cs typeface="Calibri Light" panose="020F0302020204030204" pitchFamily="34" charset="0"/>
            </a:endParaRPr>
          </a:p>
          <a:p>
            <a:pPr>
              <a:buFont typeface="Arial" panose="020B0604020202020204" pitchFamily="34" charset="0"/>
              <a:buChar char="•"/>
            </a:pPr>
            <a:r>
              <a:rPr lang="en-GB" sz="1600" b="1" dirty="0" smtClean="0">
                <a:latin typeface="Calibri Light" panose="020F0302020204030204" pitchFamily="34" charset="0"/>
                <a:cs typeface="Calibri Light" panose="020F0302020204030204" pitchFamily="34" charset="0"/>
              </a:rPr>
              <a:t>Tactics</a:t>
            </a:r>
            <a:r>
              <a:rPr lang="en-GB" sz="1600" dirty="0">
                <a:latin typeface="Calibri Light" panose="020F0302020204030204" pitchFamily="34" charset="0"/>
                <a:cs typeface="Calibri Light" panose="020F0302020204030204" pitchFamily="34" charset="0"/>
              </a:rPr>
              <a:t>:</a:t>
            </a:r>
          </a:p>
          <a:p>
            <a:pPr marL="742950" lvl="1" indent="-285750">
              <a:buFont typeface="Arial" panose="020B0604020202020204" pitchFamily="34" charset="0"/>
              <a:buChar char="•"/>
            </a:pPr>
            <a:r>
              <a:rPr lang="en-GB" sz="1600" dirty="0">
                <a:latin typeface="Calibri Light" panose="020F0302020204030204" pitchFamily="34" charset="0"/>
                <a:cs typeface="Calibri Light" panose="020F0302020204030204" pitchFamily="34" charset="0"/>
              </a:rPr>
              <a:t>Publish press releases targeting regional media in countries where </a:t>
            </a:r>
            <a:r>
              <a:rPr lang="en-GB" sz="1600" dirty="0" err="1">
                <a:latin typeface="Calibri Light" panose="020F0302020204030204" pitchFamily="34" charset="0"/>
                <a:cs typeface="Calibri Light" panose="020F0302020204030204" pitchFamily="34" charset="0"/>
              </a:rPr>
              <a:t>CrimsonLogic</a:t>
            </a:r>
            <a:r>
              <a:rPr lang="en-GB" sz="1600" dirty="0">
                <a:latin typeface="Calibri Light" panose="020F0302020204030204" pitchFamily="34" charset="0"/>
                <a:cs typeface="Calibri Light" panose="020F0302020204030204" pitchFamily="34" charset="0"/>
              </a:rPr>
              <a:t> has significant partnerships, such as India (for the </a:t>
            </a:r>
            <a:r>
              <a:rPr lang="en-GB" sz="1600" b="1" dirty="0">
                <a:latin typeface="Calibri Light" panose="020F0302020204030204" pitchFamily="34" charset="0"/>
                <a:cs typeface="Calibri Light" panose="020F0302020204030204" pitchFamily="34" charset="0"/>
              </a:rPr>
              <a:t>Indian Ports Association</a:t>
            </a:r>
            <a:r>
              <a:rPr lang="en-GB" sz="1600" dirty="0">
                <a:latin typeface="Calibri Light" panose="020F0302020204030204" pitchFamily="34" charset="0"/>
                <a:cs typeface="Calibri Light" panose="020F0302020204030204" pitchFamily="34" charset="0"/>
              </a:rPr>
              <a:t>) or ASEAN member countries.</a:t>
            </a:r>
          </a:p>
          <a:p>
            <a:pPr marL="742950" lvl="1" indent="-285750">
              <a:buFont typeface="Arial" panose="020B0604020202020204" pitchFamily="34" charset="0"/>
              <a:buChar char="•"/>
            </a:pPr>
            <a:r>
              <a:rPr lang="en-GB" sz="1600" dirty="0">
                <a:latin typeface="Calibri Light" panose="020F0302020204030204" pitchFamily="34" charset="0"/>
                <a:cs typeface="Calibri Light" panose="020F0302020204030204" pitchFamily="34" charset="0"/>
              </a:rPr>
              <a:t>Pitch stories to local technology and trade journals about digital transformation projects </a:t>
            </a:r>
            <a:r>
              <a:rPr lang="en-GB" sz="1600" dirty="0" err="1">
                <a:latin typeface="Calibri Light" panose="020F0302020204030204" pitchFamily="34" charset="0"/>
                <a:cs typeface="Calibri Light" panose="020F0302020204030204" pitchFamily="34" charset="0"/>
              </a:rPr>
              <a:t>CrimsonLogic</a:t>
            </a:r>
            <a:r>
              <a:rPr lang="en-GB" sz="1600" dirty="0">
                <a:latin typeface="Calibri Light" panose="020F0302020204030204" pitchFamily="34" charset="0"/>
                <a:cs typeface="Calibri Light" panose="020F0302020204030204" pitchFamily="34" charset="0"/>
              </a:rPr>
              <a:t> is working on.</a:t>
            </a:r>
          </a:p>
        </p:txBody>
      </p:sp>
    </p:spTree>
    <p:extLst>
      <p:ext uri="{BB962C8B-B14F-4D97-AF65-F5344CB8AC3E}">
        <p14:creationId xmlns:p14="http://schemas.microsoft.com/office/powerpoint/2010/main" val="30304540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815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Off-Page SEO</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161" y="702469"/>
            <a:ext cx="11673123" cy="3323987"/>
          </a:xfrm>
          <a:prstGeom prst="rect">
            <a:avLst/>
          </a:prstGeom>
          <a:noFill/>
        </p:spPr>
        <p:txBody>
          <a:bodyPr wrap="square" rtlCol="0">
            <a:spAutoFit/>
          </a:bodyPr>
          <a:lstStyle/>
          <a:p>
            <a:r>
              <a:rPr lang="en-GB" sz="1400" b="1" dirty="0" smtClean="0">
                <a:latin typeface="Calibri Light" panose="020F0302020204030204" pitchFamily="34" charset="0"/>
                <a:cs typeface="Calibri Light" panose="020F0302020204030204" pitchFamily="34" charset="0"/>
              </a:rPr>
              <a:t>4. </a:t>
            </a:r>
            <a:r>
              <a:rPr lang="en-GB" sz="1400" b="1" dirty="0">
                <a:latin typeface="Calibri Light" panose="020F0302020204030204" pitchFamily="34" charset="0"/>
                <a:cs typeface="Calibri Light" panose="020F0302020204030204" pitchFamily="34" charset="0"/>
              </a:rPr>
              <a:t>Performance Monitoring and </a:t>
            </a:r>
            <a:r>
              <a:rPr lang="en-GB" sz="1400" b="1" dirty="0" smtClean="0">
                <a:latin typeface="Calibri Light" panose="020F0302020204030204" pitchFamily="34" charset="0"/>
                <a:cs typeface="Calibri Light" panose="020F0302020204030204" pitchFamily="34" charset="0"/>
              </a:rPr>
              <a:t>Adjustments</a:t>
            </a:r>
          </a:p>
          <a:p>
            <a:endParaRPr lang="en-GB" sz="1400" b="1" dirty="0">
              <a:latin typeface="Calibri Light" panose="020F0302020204030204" pitchFamily="34" charset="0"/>
              <a:cs typeface="Calibri Light" panose="020F0302020204030204" pitchFamily="34" charset="0"/>
            </a:endParaRPr>
          </a:p>
          <a:p>
            <a:r>
              <a:rPr lang="en-GB" sz="1400" dirty="0">
                <a:latin typeface="Calibri Light" panose="020F0302020204030204" pitchFamily="34" charset="0"/>
                <a:cs typeface="Calibri Light" panose="020F0302020204030204" pitchFamily="34" charset="0"/>
              </a:rPr>
              <a:t>Regularly monitor the success of the off-page SEO efforts and adjust the strategy accordingly</a:t>
            </a:r>
            <a:r>
              <a:rPr lang="en-GB" sz="1400" dirty="0" smtClean="0">
                <a:latin typeface="Calibri Light" panose="020F0302020204030204" pitchFamily="34" charset="0"/>
                <a:cs typeface="Calibri Light" panose="020F0302020204030204" pitchFamily="34" charset="0"/>
              </a:rPr>
              <a:t>.</a:t>
            </a:r>
          </a:p>
          <a:p>
            <a:endParaRPr lang="en-GB" sz="1400" dirty="0">
              <a:latin typeface="Calibri Light" panose="020F0302020204030204" pitchFamily="34" charset="0"/>
              <a:cs typeface="Calibri Light" panose="020F0302020204030204" pitchFamily="34" charset="0"/>
            </a:endParaRPr>
          </a:p>
          <a:p>
            <a:pPr marL="342900" indent="-342900">
              <a:buAutoNum type="alphaLcPeriod"/>
            </a:pPr>
            <a:r>
              <a:rPr lang="en-GB" sz="1400" b="1" dirty="0" smtClean="0">
                <a:latin typeface="Calibri Light" panose="020F0302020204030204" pitchFamily="34" charset="0"/>
                <a:cs typeface="Calibri Light" panose="020F0302020204030204" pitchFamily="34" charset="0"/>
              </a:rPr>
              <a:t>Backlink Monitoring</a:t>
            </a:r>
          </a:p>
          <a:p>
            <a:pPr marL="342900" indent="-342900">
              <a:buAutoNum type="alphaLcPeriod"/>
            </a:pPr>
            <a:endParaRPr lang="en-GB" sz="1400" b="1" dirty="0">
              <a:latin typeface="Calibri Light" panose="020F0302020204030204" pitchFamily="34" charset="0"/>
              <a:cs typeface="Calibri Light" panose="020F0302020204030204" pitchFamily="34" charset="0"/>
            </a:endParaRPr>
          </a:p>
          <a:p>
            <a:r>
              <a:rPr lang="en-GB" sz="1400" b="1" dirty="0">
                <a:latin typeface="Calibri Light" panose="020F0302020204030204" pitchFamily="34" charset="0"/>
                <a:cs typeface="Calibri Light" panose="020F0302020204030204" pitchFamily="34" charset="0"/>
              </a:rPr>
              <a:t>Objective</a:t>
            </a:r>
            <a:r>
              <a:rPr lang="en-GB" sz="1400" dirty="0">
                <a:latin typeface="Calibri Light" panose="020F0302020204030204" pitchFamily="34" charset="0"/>
                <a:cs typeface="Calibri Light" panose="020F0302020204030204" pitchFamily="34" charset="0"/>
              </a:rPr>
              <a:t>: Track the quality and quantity of backlinks acquired</a:t>
            </a:r>
            <a:r>
              <a:rPr lang="en-GB" sz="1400" dirty="0" smtClean="0">
                <a:latin typeface="Calibri Light" panose="020F0302020204030204" pitchFamily="34" charset="0"/>
                <a:cs typeface="Calibri Light" panose="020F0302020204030204" pitchFamily="34" charset="0"/>
              </a:rPr>
              <a:t>.</a:t>
            </a:r>
          </a:p>
          <a:p>
            <a:endParaRPr lang="en-GB" sz="1400" dirty="0">
              <a:latin typeface="Calibri Light" panose="020F0302020204030204" pitchFamily="34" charset="0"/>
              <a:cs typeface="Calibri Light" panose="020F0302020204030204" pitchFamily="34" charset="0"/>
            </a:endParaRPr>
          </a:p>
          <a:p>
            <a:r>
              <a:rPr lang="en-GB" sz="1400" b="1" dirty="0">
                <a:latin typeface="Calibri Light" panose="020F0302020204030204" pitchFamily="34" charset="0"/>
                <a:cs typeface="Calibri Light" panose="020F0302020204030204" pitchFamily="34" charset="0"/>
              </a:rPr>
              <a:t>Tools</a:t>
            </a:r>
            <a:r>
              <a:rPr lang="en-GB" sz="1400" dirty="0">
                <a:latin typeface="Calibri Light" panose="020F0302020204030204" pitchFamily="34" charset="0"/>
                <a:cs typeface="Calibri Light" panose="020F0302020204030204" pitchFamily="34" charset="0"/>
              </a:rPr>
              <a:t>: Use </a:t>
            </a:r>
            <a:r>
              <a:rPr lang="en-GB" sz="1400" b="1" dirty="0" err="1">
                <a:latin typeface="Calibri Light" panose="020F0302020204030204" pitchFamily="34" charset="0"/>
                <a:cs typeface="Calibri Light" panose="020F0302020204030204" pitchFamily="34" charset="0"/>
              </a:rPr>
              <a:t>Ahrefs</a:t>
            </a:r>
            <a:r>
              <a:rPr lang="en-GB" sz="1400" dirty="0">
                <a:latin typeface="Calibri Light" panose="020F0302020204030204" pitchFamily="34" charset="0"/>
                <a:cs typeface="Calibri Light" panose="020F0302020204030204" pitchFamily="34" charset="0"/>
              </a:rPr>
              <a:t>, </a:t>
            </a:r>
            <a:r>
              <a:rPr lang="en-GB" sz="1400" b="1" dirty="0">
                <a:latin typeface="Calibri Light" panose="020F0302020204030204" pitchFamily="34" charset="0"/>
                <a:cs typeface="Calibri Light" panose="020F0302020204030204" pitchFamily="34" charset="0"/>
              </a:rPr>
              <a:t>SEMrush</a:t>
            </a:r>
            <a:r>
              <a:rPr lang="en-GB" sz="1400" dirty="0">
                <a:latin typeface="Calibri Light" panose="020F0302020204030204" pitchFamily="34" charset="0"/>
                <a:cs typeface="Calibri Light" panose="020F0302020204030204" pitchFamily="34" charset="0"/>
              </a:rPr>
              <a:t>, or </a:t>
            </a:r>
            <a:r>
              <a:rPr lang="en-GB" sz="1400" b="1" dirty="0" err="1">
                <a:latin typeface="Calibri Light" panose="020F0302020204030204" pitchFamily="34" charset="0"/>
                <a:cs typeface="Calibri Light" panose="020F0302020204030204" pitchFamily="34" charset="0"/>
              </a:rPr>
              <a:t>Moz</a:t>
            </a:r>
            <a:r>
              <a:rPr lang="en-GB" sz="1400" dirty="0">
                <a:latin typeface="Calibri Light" panose="020F0302020204030204" pitchFamily="34" charset="0"/>
                <a:cs typeface="Calibri Light" panose="020F0302020204030204" pitchFamily="34" charset="0"/>
              </a:rPr>
              <a:t> to monitor backlink growth and ensure there are no toxic links that could harm the website's rankings</a:t>
            </a:r>
            <a:r>
              <a:rPr lang="en-GB" sz="1400" dirty="0" smtClean="0">
                <a:latin typeface="Calibri Light" panose="020F0302020204030204" pitchFamily="34" charset="0"/>
                <a:cs typeface="Calibri Light" panose="020F0302020204030204" pitchFamily="34" charset="0"/>
              </a:rPr>
              <a:t>.</a:t>
            </a:r>
          </a:p>
          <a:p>
            <a:endParaRPr lang="en-GB" sz="1400" dirty="0">
              <a:latin typeface="Calibri Light" panose="020F0302020204030204" pitchFamily="34" charset="0"/>
              <a:cs typeface="Calibri Light" panose="020F0302020204030204" pitchFamily="34" charset="0"/>
            </a:endParaRPr>
          </a:p>
          <a:p>
            <a:r>
              <a:rPr lang="en-GB" sz="1400" b="1" dirty="0">
                <a:latin typeface="Calibri Light" panose="020F0302020204030204" pitchFamily="34" charset="0"/>
                <a:cs typeface="Calibri Light" panose="020F0302020204030204" pitchFamily="34" charset="0"/>
              </a:rPr>
              <a:t>b. Referral </a:t>
            </a:r>
            <a:r>
              <a:rPr lang="en-GB" sz="1400" b="1" dirty="0" smtClean="0">
                <a:latin typeface="Calibri Light" panose="020F0302020204030204" pitchFamily="34" charset="0"/>
                <a:cs typeface="Calibri Light" panose="020F0302020204030204" pitchFamily="34" charset="0"/>
              </a:rPr>
              <a:t>Traffic</a:t>
            </a:r>
          </a:p>
          <a:p>
            <a:endParaRPr lang="en-GB" sz="1400" b="1" dirty="0">
              <a:latin typeface="Calibri Light" panose="020F0302020204030204" pitchFamily="34" charset="0"/>
              <a:cs typeface="Calibri Light" panose="020F0302020204030204" pitchFamily="34" charset="0"/>
            </a:endParaRPr>
          </a:p>
          <a:p>
            <a:r>
              <a:rPr lang="en-GB" sz="1400" b="1" dirty="0">
                <a:latin typeface="Calibri Light" panose="020F0302020204030204" pitchFamily="34" charset="0"/>
                <a:cs typeface="Calibri Light" panose="020F0302020204030204" pitchFamily="34" charset="0"/>
              </a:rPr>
              <a:t>Objective</a:t>
            </a:r>
            <a:r>
              <a:rPr lang="en-GB" sz="1400" dirty="0">
                <a:latin typeface="Calibri Light" panose="020F0302020204030204" pitchFamily="34" charset="0"/>
                <a:cs typeface="Calibri Light" panose="020F0302020204030204" pitchFamily="34" charset="0"/>
              </a:rPr>
              <a:t>: Measure the traffic driven to the website from external sources</a:t>
            </a:r>
            <a:r>
              <a:rPr lang="en-GB" sz="1400" dirty="0" smtClean="0">
                <a:latin typeface="Calibri Light" panose="020F0302020204030204" pitchFamily="34" charset="0"/>
                <a:cs typeface="Calibri Light" panose="020F0302020204030204" pitchFamily="34" charset="0"/>
              </a:rPr>
              <a:t>.</a:t>
            </a:r>
          </a:p>
          <a:p>
            <a:endParaRPr lang="en-GB" sz="1400" dirty="0">
              <a:latin typeface="Calibri Light" panose="020F0302020204030204" pitchFamily="34" charset="0"/>
              <a:cs typeface="Calibri Light" panose="020F0302020204030204" pitchFamily="34" charset="0"/>
            </a:endParaRPr>
          </a:p>
          <a:p>
            <a:r>
              <a:rPr lang="en-GB" sz="1400" b="1" dirty="0">
                <a:latin typeface="Calibri Light" panose="020F0302020204030204" pitchFamily="34" charset="0"/>
                <a:cs typeface="Calibri Light" panose="020F0302020204030204" pitchFamily="34" charset="0"/>
              </a:rPr>
              <a:t>Tools</a:t>
            </a:r>
            <a:r>
              <a:rPr lang="en-GB" sz="1400" dirty="0">
                <a:latin typeface="Calibri Light" panose="020F0302020204030204" pitchFamily="34" charset="0"/>
                <a:cs typeface="Calibri Light" panose="020F0302020204030204" pitchFamily="34" charset="0"/>
              </a:rPr>
              <a:t>: Use </a:t>
            </a:r>
            <a:r>
              <a:rPr lang="en-GB" sz="1400" b="1" dirty="0">
                <a:latin typeface="Calibri Light" panose="020F0302020204030204" pitchFamily="34" charset="0"/>
                <a:cs typeface="Calibri Light" panose="020F0302020204030204" pitchFamily="34" charset="0"/>
              </a:rPr>
              <a:t>Google Analytics</a:t>
            </a:r>
            <a:r>
              <a:rPr lang="en-GB" sz="1400" dirty="0">
                <a:latin typeface="Calibri Light" panose="020F0302020204030204" pitchFamily="34" charset="0"/>
                <a:cs typeface="Calibri Light" panose="020F0302020204030204" pitchFamily="34" charset="0"/>
              </a:rPr>
              <a:t> to track referral traffic from backlinks, social media, and syndication platforms.</a:t>
            </a:r>
          </a:p>
        </p:txBody>
      </p:sp>
      <p:sp>
        <p:nvSpPr>
          <p:cNvPr id="2" name="Rectangle 1"/>
          <p:cNvSpPr/>
          <p:nvPr/>
        </p:nvSpPr>
        <p:spPr>
          <a:xfrm>
            <a:off x="288898" y="702469"/>
            <a:ext cx="11304104" cy="338554"/>
          </a:xfrm>
          <a:prstGeom prst="rect">
            <a:avLst/>
          </a:prstGeom>
        </p:spPr>
        <p:txBody>
          <a:bodyPr wrap="square">
            <a:spAutoFit/>
          </a:bodyPr>
          <a:lstStyle/>
          <a:p>
            <a:endParaRPr lang="en-GB" sz="1600" dirty="0">
              <a:latin typeface="Calibri Light" panose="020F0302020204030204" pitchFamily="34" charset="0"/>
              <a:cs typeface="Calibri Light" panose="020F0302020204030204" pitchFamily="34" charset="0"/>
            </a:endParaRPr>
          </a:p>
        </p:txBody>
      </p:sp>
      <p:sp>
        <p:nvSpPr>
          <p:cNvPr id="7" name="Rectangle 4"/>
          <p:cNvSpPr>
            <a:spLocks noChangeArrowheads="1"/>
          </p:cNvSpPr>
          <p:nvPr/>
        </p:nvSpPr>
        <p:spPr bwMode="auto">
          <a:xfrm>
            <a:off x="288898" y="4513803"/>
            <a:ext cx="11150379"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smtClean="0">
                <a:ln>
                  <a:noFill/>
                </a:ln>
                <a:solidFill>
                  <a:schemeClr val="tx1"/>
                </a:solidFill>
                <a:effectLst/>
                <a:latin typeface="Arial" panose="020B0604020202020204" pitchFamily="34" charset="0"/>
              </a:rPr>
              <a:t>Conclusion: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cs typeface="Calibri Light" panose="020F0302020204030204" pitchFamily="34" charset="0"/>
              </a:rPr>
              <a:t>This off-page SEO plan for </a:t>
            </a:r>
            <a:r>
              <a:rPr kumimoji="0" lang="en-US" altLang="en-US" sz="1400" b="1" i="0" u="none" strike="noStrike" cap="none" normalizeH="0" baseline="0" dirty="0" smtClean="0">
                <a:ln>
                  <a:noFill/>
                </a:ln>
                <a:solidFill>
                  <a:schemeClr val="tx1"/>
                </a:solidFill>
                <a:effectLst/>
                <a:latin typeface="Calibri Light" panose="020F0302020204030204" pitchFamily="34" charset="0"/>
                <a:cs typeface="Calibri Light" panose="020F0302020204030204" pitchFamily="34" charset="0"/>
              </a:rPr>
              <a:t>CrimsonLogic.com</a:t>
            </a:r>
            <a:r>
              <a:rPr kumimoji="0" lang="en-US" altLang="en-US" sz="1400" b="0" i="0" u="none" strike="noStrike" cap="none" normalizeH="0" baseline="0" dirty="0" smtClean="0">
                <a:ln>
                  <a:noFill/>
                </a:ln>
                <a:solidFill>
                  <a:schemeClr val="tx1"/>
                </a:solidFill>
                <a:effectLst/>
                <a:latin typeface="Calibri Light" panose="020F0302020204030204" pitchFamily="34" charset="0"/>
                <a:cs typeface="Calibri Light" panose="020F0302020204030204" pitchFamily="34" charset="0"/>
              </a:rPr>
              <a:t> focuses on building authoritative backlinks, engaging with social media, leveraging brand mentions, and enhancing visibility through collaborations and partnerships. With consistent efforts, the site will improve its domain authority, drive targeted traffic, and strengthen its presence in global trade and e-Government solutions.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51856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amond 3">
            <a:extLst>
              <a:ext uri="{FF2B5EF4-FFF2-40B4-BE49-F238E27FC236}">
                <a16:creationId xmlns:a16="http://schemas.microsoft.com/office/drawing/2014/main" id="{1C59176D-59A8-4C02-B448-EE01232FB3E7}"/>
              </a:ext>
              <a:ext uri="{C183D7F6-B498-43B3-948B-1728B52AA6E4}">
                <adec:decorative xmlns="" xmlns:adec="http://schemas.microsoft.com/office/drawing/2017/decorative" val="1"/>
              </a:ext>
            </a:extLst>
          </p:cNvPr>
          <p:cNvSpPr/>
          <p:nvPr/>
        </p:nvSpPr>
        <p:spPr>
          <a:xfrm rot="159750">
            <a:off x="9410495" y="176369"/>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 xmlns:adec="http://schemas.microsoft.com/office/drawing/2017/decorative" val="1"/>
              </a:ext>
            </a:extLst>
          </p:cNvPr>
          <p:cNvSpPr/>
          <p:nvPr/>
        </p:nvSpPr>
        <p:spPr>
          <a:xfrm>
            <a:off x="63610" y="4031312"/>
            <a:ext cx="2560320" cy="2767054"/>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ctrTitle"/>
          </p:nvPr>
        </p:nvSpPr>
        <p:spPr>
          <a:xfrm>
            <a:off x="437933" y="841081"/>
            <a:ext cx="9144000" cy="960879"/>
          </a:xfrm>
        </p:spPr>
        <p:txBody>
          <a:bodyPr/>
          <a:lstStyle/>
          <a:p>
            <a:r>
              <a:rPr lang="en-GB" dirty="0" smtClean="0"/>
              <a:t>What is a SEO Audit?</a:t>
            </a:r>
            <a:endParaRPr lang="en-IN" dirty="0"/>
          </a:p>
        </p:txBody>
      </p:sp>
      <p:sp>
        <p:nvSpPr>
          <p:cNvPr id="6" name="TextBox 5"/>
          <p:cNvSpPr txBox="1"/>
          <p:nvPr/>
        </p:nvSpPr>
        <p:spPr>
          <a:xfrm>
            <a:off x="1023068" y="2008695"/>
            <a:ext cx="8969071" cy="1815882"/>
          </a:xfrm>
          <a:prstGeom prst="rect">
            <a:avLst/>
          </a:prstGeom>
          <a:noFill/>
        </p:spPr>
        <p:txBody>
          <a:bodyPr wrap="square" rtlCol="0">
            <a:spAutoFit/>
          </a:bodyPr>
          <a:lstStyle/>
          <a:p>
            <a:pPr marL="285750" indent="-285750">
              <a:buFont typeface="Arial" panose="020B0604020202020204" pitchFamily="34" charset="0"/>
              <a:buChar char="•"/>
            </a:pPr>
            <a:r>
              <a:rPr lang="en-GB" sz="2800" dirty="0"/>
              <a:t>An SEO audit is the process of evaluating how well your website is optimized for search engines. It identifies errors that can prevent your site from ranking well and opportunities that can help you gain more visibility.</a:t>
            </a:r>
            <a:endParaRPr lang="en-IN" sz="2800" dirty="0"/>
          </a:p>
        </p:txBody>
      </p:sp>
      <p:pic>
        <p:nvPicPr>
          <p:cNvPr id="7" name="Picture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33424" y="3786543"/>
            <a:ext cx="5541449" cy="3071457"/>
          </a:xfrm>
          <a:prstGeom prst="rect">
            <a:avLst/>
          </a:prstGeom>
        </p:spPr>
      </p:pic>
    </p:spTree>
    <p:extLst>
      <p:ext uri="{BB962C8B-B14F-4D97-AF65-F5344CB8AC3E}">
        <p14:creationId xmlns:p14="http://schemas.microsoft.com/office/powerpoint/2010/main" val="20878373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815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Usability</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494024" y="716796"/>
            <a:ext cx="10583752" cy="1915085"/>
          </a:xfrm>
          <a:prstGeom prst="rect">
            <a:avLst/>
          </a:prstGeom>
        </p:spPr>
      </p:pic>
      <p:pic>
        <p:nvPicPr>
          <p:cNvPr id="5" name="Picture 4"/>
          <p:cNvPicPr>
            <a:picLocks noChangeAspect="1"/>
          </p:cNvPicPr>
          <p:nvPr/>
        </p:nvPicPr>
        <p:blipFill>
          <a:blip r:embed="rId4"/>
          <a:stretch>
            <a:fillRect/>
          </a:stretch>
        </p:blipFill>
        <p:spPr>
          <a:xfrm>
            <a:off x="494024" y="2719347"/>
            <a:ext cx="10583752" cy="3860696"/>
          </a:xfrm>
          <a:prstGeom prst="rect">
            <a:avLst/>
          </a:prstGeom>
        </p:spPr>
      </p:pic>
    </p:spTree>
    <p:extLst>
      <p:ext uri="{BB962C8B-B14F-4D97-AF65-F5344CB8AC3E}">
        <p14:creationId xmlns:p14="http://schemas.microsoft.com/office/powerpoint/2010/main" val="283294818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815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Usability</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230054" y="1296063"/>
            <a:ext cx="11569681" cy="5367130"/>
          </a:xfrm>
          <a:prstGeom prst="rect">
            <a:avLst/>
          </a:prstGeom>
        </p:spPr>
      </p:pic>
      <p:sp>
        <p:nvSpPr>
          <p:cNvPr id="9" name="TextBox 8"/>
          <p:cNvSpPr txBox="1"/>
          <p:nvPr/>
        </p:nvSpPr>
        <p:spPr>
          <a:xfrm>
            <a:off x="230054" y="821764"/>
            <a:ext cx="1375698" cy="369332"/>
          </a:xfrm>
          <a:prstGeom prst="rect">
            <a:avLst/>
          </a:prstGeom>
          <a:noFill/>
        </p:spPr>
        <p:txBody>
          <a:bodyPr wrap="none" rtlCol="0">
            <a:spAutoFit/>
          </a:bodyPr>
          <a:lstStyle/>
          <a:p>
            <a:r>
              <a:rPr lang="en-GB" b="1" dirty="0" smtClean="0"/>
              <a:t>Mobile View</a:t>
            </a:r>
            <a:endParaRPr lang="en-IN" b="1" dirty="0"/>
          </a:p>
        </p:txBody>
      </p:sp>
    </p:spTree>
    <p:extLst>
      <p:ext uri="{BB962C8B-B14F-4D97-AF65-F5344CB8AC3E}">
        <p14:creationId xmlns:p14="http://schemas.microsoft.com/office/powerpoint/2010/main" val="27625878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815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Usability</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893087" y="1324366"/>
            <a:ext cx="10469436" cy="5068007"/>
          </a:xfrm>
          <a:prstGeom prst="rect">
            <a:avLst/>
          </a:prstGeom>
        </p:spPr>
      </p:pic>
      <p:sp>
        <p:nvSpPr>
          <p:cNvPr id="5" name="TextBox 4"/>
          <p:cNvSpPr txBox="1"/>
          <p:nvPr/>
        </p:nvSpPr>
        <p:spPr>
          <a:xfrm>
            <a:off x="893087" y="784503"/>
            <a:ext cx="1500732" cy="369332"/>
          </a:xfrm>
          <a:prstGeom prst="rect">
            <a:avLst/>
          </a:prstGeom>
          <a:noFill/>
        </p:spPr>
        <p:txBody>
          <a:bodyPr wrap="none" rtlCol="0">
            <a:spAutoFit/>
          </a:bodyPr>
          <a:lstStyle/>
          <a:p>
            <a:r>
              <a:rPr lang="en-GB" b="1" dirty="0" smtClean="0"/>
              <a:t>Desktop View</a:t>
            </a:r>
            <a:endParaRPr lang="en-IN" b="1" dirty="0"/>
          </a:p>
        </p:txBody>
      </p:sp>
    </p:spTree>
    <p:extLst>
      <p:ext uri="{BB962C8B-B14F-4D97-AF65-F5344CB8AC3E}">
        <p14:creationId xmlns:p14="http://schemas.microsoft.com/office/powerpoint/2010/main" val="10952684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815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Performance</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503550" y="716797"/>
            <a:ext cx="10564699" cy="5744377"/>
          </a:xfrm>
          <a:prstGeom prst="rect">
            <a:avLst/>
          </a:prstGeom>
        </p:spPr>
      </p:pic>
    </p:spTree>
    <p:extLst>
      <p:ext uri="{BB962C8B-B14F-4D97-AF65-F5344CB8AC3E}">
        <p14:creationId xmlns:p14="http://schemas.microsoft.com/office/powerpoint/2010/main" val="21889027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815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Performance</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284062" y="804261"/>
            <a:ext cx="11507721" cy="5739662"/>
          </a:xfrm>
          <a:prstGeom prst="rect">
            <a:avLst/>
          </a:prstGeom>
        </p:spPr>
      </p:pic>
    </p:spTree>
    <p:extLst>
      <p:ext uri="{BB962C8B-B14F-4D97-AF65-F5344CB8AC3E}">
        <p14:creationId xmlns:p14="http://schemas.microsoft.com/office/powerpoint/2010/main" val="4740274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815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Performance</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494024" y="716797"/>
            <a:ext cx="11369322" cy="5832455"/>
          </a:xfrm>
          <a:prstGeom prst="rect">
            <a:avLst/>
          </a:prstGeom>
        </p:spPr>
      </p:pic>
    </p:spTree>
    <p:extLst>
      <p:ext uri="{BB962C8B-B14F-4D97-AF65-F5344CB8AC3E}">
        <p14:creationId xmlns:p14="http://schemas.microsoft.com/office/powerpoint/2010/main" val="16556945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815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Social Results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294198" y="910696"/>
            <a:ext cx="7811577" cy="5402640"/>
          </a:xfrm>
          <a:prstGeom prst="rect">
            <a:avLst/>
          </a:prstGeom>
        </p:spPr>
      </p:pic>
      <p:sp>
        <p:nvSpPr>
          <p:cNvPr id="5" name="TextBox 4"/>
          <p:cNvSpPr txBox="1"/>
          <p:nvPr/>
        </p:nvSpPr>
        <p:spPr>
          <a:xfrm>
            <a:off x="7986046" y="580446"/>
            <a:ext cx="4084034" cy="6370975"/>
          </a:xfrm>
          <a:prstGeom prst="rect">
            <a:avLst/>
          </a:prstGeom>
          <a:noFill/>
        </p:spPr>
        <p:txBody>
          <a:bodyPr wrap="square" rtlCol="0">
            <a:spAutoFit/>
          </a:bodyPr>
          <a:lstStyle/>
          <a:p>
            <a:r>
              <a:rPr lang="en-GB" sz="1200" b="1" u="sng" dirty="0">
                <a:latin typeface="Calibri Light" panose="020F0302020204030204" pitchFamily="34" charset="0"/>
                <a:cs typeface="Calibri Light" panose="020F0302020204030204" pitchFamily="34" charset="0"/>
              </a:rPr>
              <a:t>Key Observations</a:t>
            </a:r>
            <a:r>
              <a:rPr lang="en-GB" sz="1200" b="1" u="sng" dirty="0" smtClean="0">
                <a:latin typeface="Calibri Light" panose="020F0302020204030204" pitchFamily="34" charset="0"/>
                <a:cs typeface="Calibri Light" panose="020F0302020204030204" pitchFamily="34" charset="0"/>
              </a:rPr>
              <a:t>:</a:t>
            </a:r>
          </a:p>
          <a:p>
            <a:endParaRPr lang="en-GB" sz="1200" b="1" u="sng" dirty="0">
              <a:latin typeface="Calibri Light" panose="020F0302020204030204" pitchFamily="34" charset="0"/>
              <a:cs typeface="Calibri Light" panose="020F0302020204030204" pitchFamily="34" charset="0"/>
            </a:endParaRPr>
          </a:p>
          <a:p>
            <a:r>
              <a:rPr lang="en-GB" sz="1200" b="1" dirty="0">
                <a:latin typeface="Calibri Light" panose="020F0302020204030204" pitchFamily="34" charset="0"/>
                <a:cs typeface="Calibri Light" panose="020F0302020204030204" pitchFamily="34" charset="0"/>
              </a:rPr>
              <a:t>Facebook Page Linked</a:t>
            </a:r>
            <a:r>
              <a:rPr lang="en-GB" sz="1200" dirty="0" smtClean="0">
                <a:latin typeface="Calibri Light" panose="020F0302020204030204" pitchFamily="34" charset="0"/>
                <a:cs typeface="Calibri Light" panose="020F0302020204030204" pitchFamily="34" charset="0"/>
              </a:rPr>
              <a:t>:</a:t>
            </a:r>
          </a:p>
          <a:p>
            <a:endParaRPr lang="en-GB" sz="1200" dirty="0">
              <a:latin typeface="Calibri Light" panose="020F0302020204030204" pitchFamily="34" charset="0"/>
              <a:cs typeface="Calibri Light" panose="020F0302020204030204" pitchFamily="34" charset="0"/>
            </a:endParaRPr>
          </a:p>
          <a:p>
            <a:pPr lvl="1"/>
            <a:r>
              <a:rPr lang="en-GB" sz="1200" dirty="0">
                <a:latin typeface="Calibri Light" panose="020F0302020204030204" pitchFamily="34" charset="0"/>
                <a:cs typeface="Calibri Light" panose="020F0302020204030204" pitchFamily="34" charset="0"/>
              </a:rPr>
              <a:t>Status: ❌ No Facebook page is associated or linked to the website</a:t>
            </a:r>
            <a:r>
              <a:rPr lang="en-GB" sz="1200" dirty="0" smtClean="0">
                <a:latin typeface="Calibri Light" panose="020F0302020204030204" pitchFamily="34" charset="0"/>
                <a:cs typeface="Calibri Light" panose="020F0302020204030204" pitchFamily="34" charset="0"/>
              </a:rPr>
              <a:t>.</a:t>
            </a:r>
          </a:p>
          <a:p>
            <a:pPr lvl="1"/>
            <a:endParaRPr lang="en-GB" sz="1200" dirty="0">
              <a:latin typeface="Calibri Light" panose="020F0302020204030204" pitchFamily="34" charset="0"/>
              <a:cs typeface="Calibri Light" panose="020F0302020204030204" pitchFamily="34" charset="0"/>
            </a:endParaRPr>
          </a:p>
          <a:p>
            <a:pPr lvl="1"/>
            <a:r>
              <a:rPr lang="en-GB" sz="1200" dirty="0">
                <a:latin typeface="Calibri Light" panose="020F0302020204030204" pitchFamily="34" charset="0"/>
                <a:cs typeface="Calibri Light" panose="020F0302020204030204" pitchFamily="34" charset="0"/>
              </a:rPr>
              <a:t>Suggestion: Link an official Facebook page for better visibility</a:t>
            </a:r>
            <a:r>
              <a:rPr lang="en-GB" sz="1200" dirty="0" smtClean="0">
                <a:latin typeface="Calibri Light" panose="020F0302020204030204" pitchFamily="34" charset="0"/>
                <a:cs typeface="Calibri Light" panose="020F0302020204030204" pitchFamily="34" charset="0"/>
              </a:rPr>
              <a:t>.</a:t>
            </a:r>
          </a:p>
          <a:p>
            <a:pPr lvl="1"/>
            <a:endParaRPr lang="en-GB" sz="1200" dirty="0">
              <a:latin typeface="Calibri Light" panose="020F0302020204030204" pitchFamily="34" charset="0"/>
              <a:cs typeface="Calibri Light" panose="020F0302020204030204" pitchFamily="34" charset="0"/>
            </a:endParaRPr>
          </a:p>
          <a:p>
            <a:r>
              <a:rPr lang="en-GB" sz="1200" b="1" dirty="0">
                <a:latin typeface="Calibri Light" panose="020F0302020204030204" pitchFamily="34" charset="0"/>
                <a:cs typeface="Calibri Light" panose="020F0302020204030204" pitchFamily="34" charset="0"/>
              </a:rPr>
              <a:t>Facebook Open Graph Tags</a:t>
            </a:r>
            <a:r>
              <a:rPr lang="en-GB" sz="1200" dirty="0" smtClean="0">
                <a:latin typeface="Calibri Light" panose="020F0302020204030204" pitchFamily="34" charset="0"/>
                <a:cs typeface="Calibri Light" panose="020F0302020204030204" pitchFamily="34" charset="0"/>
              </a:rPr>
              <a:t>:</a:t>
            </a:r>
          </a:p>
          <a:p>
            <a:endParaRPr lang="en-GB" sz="1200" dirty="0">
              <a:latin typeface="Calibri Light" panose="020F0302020204030204" pitchFamily="34" charset="0"/>
              <a:cs typeface="Calibri Light" panose="020F0302020204030204" pitchFamily="34" charset="0"/>
            </a:endParaRPr>
          </a:p>
          <a:p>
            <a:pPr lvl="1"/>
            <a:r>
              <a:rPr lang="en-GB" sz="1200" dirty="0">
                <a:latin typeface="Calibri Light" panose="020F0302020204030204" pitchFamily="34" charset="0"/>
                <a:cs typeface="Calibri Light" panose="020F0302020204030204" pitchFamily="34" charset="0"/>
              </a:rPr>
              <a:t>Status: ✅ The website is using Facebook Open Graph Tags, which help enhance how shared links appear on Facebook</a:t>
            </a:r>
            <a:r>
              <a:rPr lang="en-GB" sz="1200" dirty="0" smtClean="0">
                <a:latin typeface="Calibri Light" panose="020F0302020204030204" pitchFamily="34" charset="0"/>
                <a:cs typeface="Calibri Light" panose="020F0302020204030204" pitchFamily="34" charset="0"/>
              </a:rPr>
              <a:t>.</a:t>
            </a:r>
          </a:p>
          <a:p>
            <a:pPr lvl="1"/>
            <a:endParaRPr lang="en-GB" sz="1200" dirty="0">
              <a:latin typeface="Calibri Light" panose="020F0302020204030204" pitchFamily="34" charset="0"/>
              <a:cs typeface="Calibri Light" panose="020F0302020204030204" pitchFamily="34" charset="0"/>
            </a:endParaRPr>
          </a:p>
          <a:p>
            <a:r>
              <a:rPr lang="en-GB" sz="1200" b="1" dirty="0">
                <a:latin typeface="Calibri Light" panose="020F0302020204030204" pitchFamily="34" charset="0"/>
                <a:cs typeface="Calibri Light" panose="020F0302020204030204" pitchFamily="34" charset="0"/>
              </a:rPr>
              <a:t>Facebook Pixel</a:t>
            </a:r>
            <a:r>
              <a:rPr lang="en-GB" sz="1200" dirty="0">
                <a:latin typeface="Calibri Light" panose="020F0302020204030204" pitchFamily="34" charset="0"/>
                <a:cs typeface="Calibri Light" panose="020F0302020204030204" pitchFamily="34" charset="0"/>
              </a:rPr>
              <a:t>:</a:t>
            </a:r>
          </a:p>
          <a:p>
            <a:pPr lvl="1"/>
            <a:r>
              <a:rPr lang="en-GB" sz="1200" dirty="0">
                <a:latin typeface="Calibri Light" panose="020F0302020204030204" pitchFamily="34" charset="0"/>
                <a:cs typeface="Calibri Light" panose="020F0302020204030204" pitchFamily="34" charset="0"/>
              </a:rPr>
              <a:t>Status: ❌ No Facebook Pixel detected on the website</a:t>
            </a:r>
            <a:r>
              <a:rPr lang="en-GB" sz="1200" dirty="0" smtClean="0">
                <a:latin typeface="Calibri Light" panose="020F0302020204030204" pitchFamily="34" charset="0"/>
                <a:cs typeface="Calibri Light" panose="020F0302020204030204" pitchFamily="34" charset="0"/>
              </a:rPr>
              <a:t>.</a:t>
            </a:r>
          </a:p>
          <a:p>
            <a:pPr lvl="1"/>
            <a:endParaRPr lang="en-GB" sz="1200" dirty="0">
              <a:latin typeface="Calibri Light" panose="020F0302020204030204" pitchFamily="34" charset="0"/>
              <a:cs typeface="Calibri Light" panose="020F0302020204030204" pitchFamily="34" charset="0"/>
            </a:endParaRPr>
          </a:p>
          <a:p>
            <a:pPr lvl="1"/>
            <a:r>
              <a:rPr lang="en-GB" sz="1200" dirty="0">
                <a:latin typeface="Calibri Light" panose="020F0302020204030204" pitchFamily="34" charset="0"/>
                <a:cs typeface="Calibri Light" panose="020F0302020204030204" pitchFamily="34" charset="0"/>
              </a:rPr>
              <a:t>Suggestion: Implement Facebook Pixel to track visitors and enable retargeting for future Facebook Ads campaigns</a:t>
            </a:r>
            <a:r>
              <a:rPr lang="en-GB" sz="1200" dirty="0" smtClean="0">
                <a:latin typeface="Calibri Light" panose="020F0302020204030204" pitchFamily="34" charset="0"/>
                <a:cs typeface="Calibri Light" panose="020F0302020204030204" pitchFamily="34" charset="0"/>
              </a:rPr>
              <a:t>.</a:t>
            </a:r>
          </a:p>
          <a:p>
            <a:pPr lvl="1"/>
            <a:endParaRPr lang="en-GB" sz="1200" dirty="0">
              <a:latin typeface="Calibri Light" panose="020F0302020204030204" pitchFamily="34" charset="0"/>
              <a:cs typeface="Calibri Light" panose="020F0302020204030204" pitchFamily="34" charset="0"/>
            </a:endParaRPr>
          </a:p>
          <a:p>
            <a:r>
              <a:rPr lang="en-GB" sz="1200" b="1" dirty="0">
                <a:latin typeface="Calibri Light" panose="020F0302020204030204" pitchFamily="34" charset="0"/>
                <a:cs typeface="Calibri Light" panose="020F0302020204030204" pitchFamily="34" charset="0"/>
              </a:rPr>
              <a:t>X (formerly Twitter) Account Linked</a:t>
            </a:r>
            <a:r>
              <a:rPr lang="en-GB" sz="1200" dirty="0">
                <a:latin typeface="Calibri Light" panose="020F0302020204030204" pitchFamily="34" charset="0"/>
                <a:cs typeface="Calibri Light" panose="020F0302020204030204" pitchFamily="34" charset="0"/>
              </a:rPr>
              <a:t>:</a:t>
            </a:r>
          </a:p>
          <a:p>
            <a:pPr lvl="1"/>
            <a:r>
              <a:rPr lang="en-GB" sz="1200" dirty="0">
                <a:latin typeface="Calibri Light" panose="020F0302020204030204" pitchFamily="34" charset="0"/>
                <a:cs typeface="Calibri Light" panose="020F0302020204030204" pitchFamily="34" charset="0"/>
              </a:rPr>
              <a:t>Status: ❌ No associated X (formerly Twitter) profile linked on the website</a:t>
            </a:r>
            <a:r>
              <a:rPr lang="en-GB" sz="1200" dirty="0" smtClean="0">
                <a:latin typeface="Calibri Light" panose="020F0302020204030204" pitchFamily="34" charset="0"/>
                <a:cs typeface="Calibri Light" panose="020F0302020204030204" pitchFamily="34" charset="0"/>
              </a:rPr>
              <a:t>.</a:t>
            </a:r>
          </a:p>
          <a:p>
            <a:pPr lvl="1"/>
            <a:endParaRPr lang="en-GB" sz="1200" dirty="0">
              <a:latin typeface="Calibri Light" panose="020F0302020204030204" pitchFamily="34" charset="0"/>
              <a:cs typeface="Calibri Light" panose="020F0302020204030204" pitchFamily="34" charset="0"/>
            </a:endParaRPr>
          </a:p>
          <a:p>
            <a:pPr lvl="1"/>
            <a:r>
              <a:rPr lang="en-GB" sz="1200" dirty="0">
                <a:latin typeface="Calibri Light" panose="020F0302020204030204" pitchFamily="34" charset="0"/>
                <a:cs typeface="Calibri Light" panose="020F0302020204030204" pitchFamily="34" charset="0"/>
              </a:rPr>
              <a:t>Suggestion: Link an official X account to improve visibility and engagement on that platform</a:t>
            </a:r>
            <a:r>
              <a:rPr lang="en-GB" sz="1200" dirty="0" smtClean="0">
                <a:latin typeface="Calibri Light" panose="020F0302020204030204" pitchFamily="34" charset="0"/>
                <a:cs typeface="Calibri Light" panose="020F0302020204030204" pitchFamily="34" charset="0"/>
              </a:rPr>
              <a:t>.</a:t>
            </a:r>
          </a:p>
          <a:p>
            <a:pPr lvl="1"/>
            <a:endParaRPr lang="en-GB" sz="1200" dirty="0">
              <a:latin typeface="Calibri Light" panose="020F0302020204030204" pitchFamily="34" charset="0"/>
              <a:cs typeface="Calibri Light" panose="020F0302020204030204" pitchFamily="34" charset="0"/>
            </a:endParaRPr>
          </a:p>
          <a:p>
            <a:r>
              <a:rPr lang="en-GB" sz="1200" b="1" dirty="0">
                <a:latin typeface="Calibri Light" panose="020F0302020204030204" pitchFamily="34" charset="0"/>
                <a:cs typeface="Calibri Light" panose="020F0302020204030204" pitchFamily="34" charset="0"/>
              </a:rPr>
              <a:t>X Cards</a:t>
            </a:r>
            <a:r>
              <a:rPr lang="en-GB" sz="1200" dirty="0">
                <a:latin typeface="Calibri Light" panose="020F0302020204030204" pitchFamily="34" charset="0"/>
                <a:cs typeface="Calibri Light" panose="020F0302020204030204" pitchFamily="34" charset="0"/>
              </a:rPr>
              <a:t>:</a:t>
            </a:r>
          </a:p>
          <a:p>
            <a:pPr lvl="1"/>
            <a:r>
              <a:rPr lang="en-GB" sz="1200" dirty="0">
                <a:latin typeface="Calibri Light" panose="020F0302020204030204" pitchFamily="34" charset="0"/>
                <a:cs typeface="Calibri Light" panose="020F0302020204030204" pitchFamily="34" charset="0"/>
              </a:rPr>
              <a:t>Status: ✅ The website is using X Cards, which optimize how content is displayed when shared on the platform</a:t>
            </a:r>
          </a:p>
          <a:p>
            <a:endParaRPr lang="en-IN" sz="12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7702881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153577"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Technology Results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153577" y="716797"/>
            <a:ext cx="6676593" cy="3275938"/>
          </a:xfrm>
          <a:prstGeom prst="rect">
            <a:avLst/>
          </a:prstGeom>
        </p:spPr>
      </p:pic>
      <p:pic>
        <p:nvPicPr>
          <p:cNvPr id="5" name="Picture 4"/>
          <p:cNvPicPr>
            <a:picLocks noChangeAspect="1"/>
          </p:cNvPicPr>
          <p:nvPr/>
        </p:nvPicPr>
        <p:blipFill>
          <a:blip r:embed="rId4"/>
          <a:stretch>
            <a:fillRect/>
          </a:stretch>
        </p:blipFill>
        <p:spPr>
          <a:xfrm>
            <a:off x="153577" y="4086969"/>
            <a:ext cx="6732253" cy="2527913"/>
          </a:xfrm>
          <a:prstGeom prst="rect">
            <a:avLst/>
          </a:prstGeom>
        </p:spPr>
      </p:pic>
    </p:spTree>
    <p:extLst>
      <p:ext uri="{BB962C8B-B14F-4D97-AF65-F5344CB8AC3E}">
        <p14:creationId xmlns:p14="http://schemas.microsoft.com/office/powerpoint/2010/main" val="254724019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815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Traffic Analytics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281955" y="788359"/>
            <a:ext cx="7295638" cy="2845387"/>
          </a:xfrm>
          <a:prstGeom prst="rect">
            <a:avLst/>
          </a:prstGeom>
        </p:spPr>
      </p:pic>
      <p:pic>
        <p:nvPicPr>
          <p:cNvPr id="9" name="Picture 8"/>
          <p:cNvPicPr>
            <a:picLocks noChangeAspect="1"/>
          </p:cNvPicPr>
          <p:nvPr/>
        </p:nvPicPr>
        <p:blipFill>
          <a:blip r:embed="rId4"/>
          <a:stretch>
            <a:fillRect/>
          </a:stretch>
        </p:blipFill>
        <p:spPr>
          <a:xfrm>
            <a:off x="8221648" y="788359"/>
            <a:ext cx="3620910" cy="2559140"/>
          </a:xfrm>
          <a:prstGeom prst="rect">
            <a:avLst/>
          </a:prstGeom>
        </p:spPr>
      </p:pic>
      <p:pic>
        <p:nvPicPr>
          <p:cNvPr id="10" name="Picture 9"/>
          <p:cNvPicPr>
            <a:picLocks noChangeAspect="1"/>
          </p:cNvPicPr>
          <p:nvPr/>
        </p:nvPicPr>
        <p:blipFill>
          <a:blip r:embed="rId5"/>
          <a:stretch>
            <a:fillRect/>
          </a:stretch>
        </p:blipFill>
        <p:spPr>
          <a:xfrm>
            <a:off x="8240617" y="3612959"/>
            <a:ext cx="3601941" cy="3130496"/>
          </a:xfrm>
          <a:prstGeom prst="rect">
            <a:avLst/>
          </a:prstGeom>
        </p:spPr>
      </p:pic>
    </p:spTree>
    <p:extLst>
      <p:ext uri="{BB962C8B-B14F-4D97-AF65-F5344CB8AC3E}">
        <p14:creationId xmlns:p14="http://schemas.microsoft.com/office/powerpoint/2010/main" val="324350724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 xmlns:adec="http://schemas.microsoft.com/office/drawing/2017/decorative" val="1"/>
              </a:ext>
            </a:extLst>
          </p:cNvPr>
          <p:cNvSpPr/>
          <p:nvPr/>
        </p:nvSpPr>
        <p:spPr>
          <a:xfrm>
            <a:off x="6943725" y="161387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On-Page SEO</a:t>
            </a:r>
            <a:endParaRPr lang="en-US" sz="1600" dirty="0"/>
          </a:p>
        </p:txBody>
      </p:sp>
      <p:sp>
        <p:nvSpPr>
          <p:cNvPr id="15" name="Oval 14">
            <a:extLst>
              <a:ext uri="{FF2B5EF4-FFF2-40B4-BE49-F238E27FC236}">
                <a16:creationId xmlns:a16="http://schemas.microsoft.com/office/drawing/2014/main" id="{416F1356-9015-4B5C-9C64-3C1D963E5F59}"/>
              </a:ext>
              <a:ext uri="{C183D7F6-B498-43B3-948B-1728B52AA6E4}">
                <adec:decorative xmlns=""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 xmlns:adec="http://schemas.microsoft.com/office/drawing/2017/decorative" val="1"/>
              </a:ext>
            </a:extLst>
          </p:cNvPr>
          <p:cNvSpPr/>
          <p:nvPr/>
        </p:nvSpPr>
        <p:spPr>
          <a:xfrm>
            <a:off x="7693025" y="333472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Indexing and Crawlability</a:t>
            </a:r>
            <a:endParaRPr lang="en-US" sz="1600" dirty="0"/>
          </a:p>
        </p:txBody>
      </p:sp>
      <p:sp>
        <p:nvSpPr>
          <p:cNvPr id="20" name="Oval 19">
            <a:extLst>
              <a:ext uri="{FF2B5EF4-FFF2-40B4-BE49-F238E27FC236}">
                <a16:creationId xmlns:a16="http://schemas.microsoft.com/office/drawing/2014/main" id="{88F812F5-70AF-4FBD-80D9-D59B3C456D5E}"/>
              </a:ext>
              <a:ext uri="{C183D7F6-B498-43B3-948B-1728B52AA6E4}">
                <adec:decorative xmlns=""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 xmlns:adec="http://schemas.microsoft.com/office/drawing/2017/decorative"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User Experience</a:t>
            </a:r>
            <a:endParaRPr lang="en-US" sz="1600" dirty="0"/>
          </a:p>
        </p:txBody>
      </p:sp>
      <p:sp>
        <p:nvSpPr>
          <p:cNvPr id="22" name="Oval 21">
            <a:extLst>
              <a:ext uri="{FF2B5EF4-FFF2-40B4-BE49-F238E27FC236}">
                <a16:creationId xmlns:a16="http://schemas.microsoft.com/office/drawing/2014/main" id="{A49C5F3A-6F0D-4A0F-AE6E-92F342C22ACD}"/>
              </a:ext>
              <a:ext uri="{C183D7F6-B498-43B3-948B-1728B52AA6E4}">
                <adec:decorative xmlns=""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 xmlns:adec="http://schemas.microsoft.com/office/drawing/2017/decorative" val="1"/>
              </a:ext>
            </a:extLst>
          </p:cNvPr>
          <p:cNvSpPr/>
          <p:nvPr/>
        </p:nvSpPr>
        <p:spPr>
          <a:xfrm>
            <a:off x="1587500" y="161387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Keyword Research</a:t>
            </a:r>
            <a:endParaRPr lang="en-US" sz="1600" dirty="0"/>
          </a:p>
        </p:txBody>
      </p:sp>
      <p:sp>
        <p:nvSpPr>
          <p:cNvPr id="26" name="Oval 25">
            <a:extLst>
              <a:ext uri="{FF2B5EF4-FFF2-40B4-BE49-F238E27FC236}">
                <a16:creationId xmlns:a16="http://schemas.microsoft.com/office/drawing/2014/main" id="{BBC62739-FA35-49F8-8929-743B31F55A69}"/>
              </a:ext>
              <a:ext uri="{C183D7F6-B498-43B3-948B-1728B52AA6E4}">
                <adec:decorative xmlns=""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 xmlns:adec="http://schemas.microsoft.com/office/drawing/2017/decorative"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Off-Page SEO</a:t>
            </a:r>
            <a:endParaRPr lang="en-US" sz="1600" dirty="0"/>
          </a:p>
        </p:txBody>
      </p:sp>
      <p:sp>
        <p:nvSpPr>
          <p:cNvPr id="28" name="Oval 27">
            <a:extLst>
              <a:ext uri="{FF2B5EF4-FFF2-40B4-BE49-F238E27FC236}">
                <a16:creationId xmlns:a16="http://schemas.microsoft.com/office/drawing/2014/main" id="{B3A511B7-C7F3-4107-9962-1E10D2E087DD}"/>
              </a:ext>
              <a:ext uri="{C183D7F6-B498-43B3-948B-1728B52AA6E4}">
                <adec:decorative xmlns=""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 xmlns:adec="http://schemas.microsoft.com/office/drawing/2017/decorative" val="1"/>
              </a:ext>
            </a:extLst>
          </p:cNvPr>
          <p:cNvSpPr/>
          <p:nvPr/>
        </p:nvSpPr>
        <p:spPr>
          <a:xfrm>
            <a:off x="1587500" y="515497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Technical SEO</a:t>
            </a:r>
            <a:endParaRPr lang="en-US" sz="1600" dirty="0"/>
          </a:p>
        </p:txBody>
      </p:sp>
      <p:sp>
        <p:nvSpPr>
          <p:cNvPr id="30" name="Oval 29">
            <a:extLst>
              <a:ext uri="{FF2B5EF4-FFF2-40B4-BE49-F238E27FC236}">
                <a16:creationId xmlns:a16="http://schemas.microsoft.com/office/drawing/2014/main" id="{83902602-D4BC-4D44-AC14-BB55A86C5D06}"/>
              </a:ext>
              <a:ext uri="{C183D7F6-B498-43B3-948B-1728B52AA6E4}">
                <adec:decorative xmlns=""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a:picLocks noChangeAspect="1"/>
          </p:cNvPicPr>
          <p:nvPr/>
        </p:nvPicPr>
        <p:blipFill>
          <a:blip r:embed="rId3"/>
          <a:stretch>
            <a:fillRect/>
          </a:stretch>
        </p:blipFill>
        <p:spPr>
          <a:xfrm>
            <a:off x="5248275" y="2815886"/>
            <a:ext cx="1766065" cy="1749763"/>
          </a:xfrm>
          <a:prstGeom prst="rect">
            <a:avLst/>
          </a:prstGeom>
        </p:spPr>
      </p:pic>
    </p:spTree>
    <p:extLst>
      <p:ext uri="{BB962C8B-B14F-4D97-AF65-F5344CB8AC3E}">
        <p14:creationId xmlns:p14="http://schemas.microsoft.com/office/powerpoint/2010/main" val="32997151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8451"/>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Tools Used</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1831182" y="2333832"/>
            <a:ext cx="1371600" cy="492443"/>
          </a:xfrm>
          <a:prstGeom prst="rect">
            <a:avLst/>
          </a:prstGeom>
        </p:spPr>
        <p:txBody>
          <a:bodyPr wrap="square" lIns="0" tIns="0" rIns="0" bIns="0" anchor="ctr">
            <a:spAutoFit/>
          </a:bodyPr>
          <a:lstStyle/>
          <a:p>
            <a:pPr algn="ctr"/>
            <a:r>
              <a:rPr lang="en-US" sz="1600" dirty="0">
                <a:solidFill>
                  <a:schemeClr val="bg1"/>
                </a:solidFill>
              </a:rPr>
              <a:t>Management Objectives</a:t>
            </a:r>
          </a:p>
        </p:txBody>
      </p: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82" name="Rectangle 81">
            <a:extLst>
              <a:ext uri="{FF2B5EF4-FFF2-40B4-BE49-F238E27FC236}">
                <a16:creationId xmlns:a16="http://schemas.microsoft.com/office/drawing/2014/main" id="{9771041D-83B6-4693-BC25-25AABB3CE3BF}"/>
              </a:ext>
            </a:extLst>
          </p:cNvPr>
          <p:cNvSpPr/>
          <p:nvPr/>
        </p:nvSpPr>
        <p:spPr>
          <a:xfrm>
            <a:off x="4217194" y="3476343"/>
            <a:ext cx="1371600" cy="492443"/>
          </a:xfrm>
          <a:prstGeom prst="rect">
            <a:avLst/>
          </a:prstGeom>
        </p:spPr>
        <p:txBody>
          <a:bodyPr wrap="square" lIns="0" tIns="0" rIns="0" bIns="0" anchor="ctr">
            <a:spAutoFit/>
          </a:bodyPr>
          <a:lstStyle/>
          <a:p>
            <a:pPr algn="ctr"/>
            <a:r>
              <a:rPr lang="en-US" sz="1600" dirty="0">
                <a:solidFill>
                  <a:schemeClr val="bg1"/>
                </a:solidFill>
              </a:rPr>
              <a:t>Project Objectives</a:t>
            </a:r>
          </a:p>
        </p:txBody>
      </p:sp>
      <p:sp>
        <p:nvSpPr>
          <p:cNvPr id="83" name="Rectangle 82">
            <a:extLst>
              <a:ext uri="{FF2B5EF4-FFF2-40B4-BE49-F238E27FC236}">
                <a16:creationId xmlns:a16="http://schemas.microsoft.com/office/drawing/2014/main" id="{9F6EE26A-3174-49AD-900E-08C045755F3C}"/>
              </a:ext>
            </a:extLst>
          </p:cNvPr>
          <p:cNvSpPr/>
          <p:nvPr/>
        </p:nvSpPr>
        <p:spPr>
          <a:xfrm>
            <a:off x="6607968" y="3476343"/>
            <a:ext cx="1371600" cy="492443"/>
          </a:xfrm>
          <a:prstGeom prst="rect">
            <a:avLst/>
          </a:prstGeom>
        </p:spPr>
        <p:txBody>
          <a:bodyPr wrap="square" lIns="0" tIns="0" rIns="0" bIns="0" anchor="ctr">
            <a:spAutoFit/>
          </a:bodyPr>
          <a:lstStyle/>
          <a:p>
            <a:pPr algn="ctr"/>
            <a:r>
              <a:rPr lang="en-US" sz="1600" dirty="0">
                <a:solidFill>
                  <a:schemeClr val="bg1"/>
                </a:solidFill>
              </a:rPr>
              <a:t>Implementation Plan</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93" name="Rectangle 92">
            <a:extLst>
              <a:ext uri="{FF2B5EF4-FFF2-40B4-BE49-F238E27FC236}">
                <a16:creationId xmlns:a16="http://schemas.microsoft.com/office/drawing/2014/main" id="{FC109BEC-95E0-4EA0-B65C-A8353481F394}"/>
              </a:ext>
            </a:extLst>
          </p:cNvPr>
          <p:cNvSpPr/>
          <p:nvPr/>
        </p:nvSpPr>
        <p:spPr>
          <a:xfrm>
            <a:off x="445273" y="713117"/>
            <a:ext cx="11445572" cy="2215991"/>
          </a:xfrm>
          <a:prstGeom prst="rect">
            <a:avLst/>
          </a:prstGeom>
        </p:spPr>
        <p:txBody>
          <a:bodyPr wrap="square" lIns="0" tIns="0" rIns="0" bIns="0" anchor="ctr">
            <a:spAutoFit/>
          </a:bodyPr>
          <a:lstStyle/>
          <a:p>
            <a:pPr>
              <a:lnSpc>
                <a:spcPct val="150000"/>
              </a:lnSpc>
            </a:pPr>
            <a:r>
              <a:rPr lang="en-US" sz="2400" dirty="0" smtClean="0">
                <a:solidFill>
                  <a:schemeClr val="tx1">
                    <a:lumMod val="75000"/>
                    <a:lumOff val="25000"/>
                  </a:schemeClr>
                </a:solidFill>
                <a:cs typeface="Segoe UI" panose="020B0502040204020203" pitchFamily="34" charset="0"/>
              </a:rPr>
              <a:t>An effective SEO website audit is based on hard data about the technical health, traffic and backlinks profile of your website (and the website of your competitors)</a:t>
            </a:r>
          </a:p>
          <a:p>
            <a:pPr>
              <a:lnSpc>
                <a:spcPct val="150000"/>
              </a:lnSpc>
            </a:pPr>
            <a:endParaRPr lang="en-US" sz="2400" dirty="0">
              <a:solidFill>
                <a:schemeClr val="tx1">
                  <a:lumMod val="75000"/>
                  <a:lumOff val="25000"/>
                </a:schemeClr>
              </a:solidFill>
              <a:cs typeface="Segoe UI" panose="020B0502040204020203" pitchFamily="34" charset="0"/>
            </a:endParaRPr>
          </a:p>
          <a:p>
            <a:pPr>
              <a:lnSpc>
                <a:spcPct val="150000"/>
              </a:lnSpc>
            </a:pPr>
            <a:r>
              <a:rPr lang="en-US" sz="2400" dirty="0" smtClean="0">
                <a:solidFill>
                  <a:schemeClr val="tx1">
                    <a:lumMod val="75000"/>
                    <a:lumOff val="25000"/>
                  </a:schemeClr>
                </a:solidFill>
                <a:cs typeface="Segoe UI" panose="020B0502040204020203" pitchFamily="34" charset="0"/>
              </a:rPr>
              <a:t> </a:t>
            </a:r>
            <a:endParaRPr lang="en-US" sz="2400" dirty="0">
              <a:solidFill>
                <a:schemeClr val="tx1">
                  <a:lumMod val="75000"/>
                  <a:lumOff val="25000"/>
                </a:schemeClr>
              </a:solidFill>
              <a:cs typeface="Segoe UI" panose="020B0502040204020203" pitchFamily="34" charset="0"/>
            </a:endParaRPr>
          </a:p>
        </p:txBody>
      </p:sp>
      <p:sp>
        <p:nvSpPr>
          <p:cNvPr id="2" name="TextBox 1"/>
          <p:cNvSpPr txBox="1"/>
          <p:nvPr/>
        </p:nvSpPr>
        <p:spPr>
          <a:xfrm>
            <a:off x="331537" y="1896544"/>
            <a:ext cx="11677678" cy="4185761"/>
          </a:xfrm>
          <a:prstGeom prst="rect">
            <a:avLst/>
          </a:prstGeom>
          <a:noFill/>
        </p:spPr>
        <p:txBody>
          <a:bodyPr wrap="square" rtlCol="0">
            <a:spAutoFit/>
          </a:bodyPr>
          <a:lstStyle/>
          <a:p>
            <a:r>
              <a:rPr lang="en-GB" sz="1400" dirty="0" smtClean="0"/>
              <a:t>The five most important tools we used in the project is:</a:t>
            </a:r>
          </a:p>
          <a:p>
            <a:endParaRPr lang="en-GB" sz="1400" dirty="0"/>
          </a:p>
          <a:p>
            <a:pPr marL="285750" indent="-285750">
              <a:buFont typeface="Arial" panose="020B0604020202020204" pitchFamily="34" charset="0"/>
              <a:buChar char="•"/>
            </a:pPr>
            <a:r>
              <a:rPr lang="en-GB" sz="1400" b="1" u="sng" dirty="0" smtClean="0"/>
              <a:t>SEO </a:t>
            </a:r>
            <a:r>
              <a:rPr lang="en-GB" sz="1400" b="1" u="sng" dirty="0" err="1" smtClean="0"/>
              <a:t>Optimer</a:t>
            </a:r>
            <a:r>
              <a:rPr lang="en-GB" sz="1400" b="1" u="sng" dirty="0" smtClean="0"/>
              <a:t>: </a:t>
            </a:r>
            <a:r>
              <a:rPr lang="en-GB" sz="1400" dirty="0" err="1"/>
              <a:t>SEOOptimer</a:t>
            </a:r>
            <a:r>
              <a:rPr lang="en-GB" sz="1400" dirty="0"/>
              <a:t> is an online SEO auditing tool that evaluates websites based on factors like on-page SEO, usability, performance, links, and social media. It provides detailed reports and recommendations for improvement, helping businesses optimize their site's search engine rankings and overall digital presence for better performance and visibility..</a:t>
            </a:r>
            <a:endParaRPr lang="en-GB" sz="1400" dirty="0" smtClean="0"/>
          </a:p>
          <a:p>
            <a:endParaRPr lang="en-GB" sz="1400" dirty="0"/>
          </a:p>
          <a:p>
            <a:pPr marL="285750" indent="-285750">
              <a:buFont typeface="Arial" panose="020B0604020202020204" pitchFamily="34" charset="0"/>
              <a:buChar char="•"/>
            </a:pPr>
            <a:r>
              <a:rPr lang="en-GB" sz="1400" b="1" u="sng" dirty="0" err="1" smtClean="0"/>
              <a:t>Semrush</a:t>
            </a:r>
            <a:r>
              <a:rPr lang="en-GB" sz="1400" b="1" u="sng" dirty="0" smtClean="0"/>
              <a:t>: </a:t>
            </a:r>
            <a:r>
              <a:rPr lang="en-IN" sz="1400" dirty="0" err="1"/>
              <a:t>Semrush</a:t>
            </a:r>
            <a:r>
              <a:rPr lang="en-IN" sz="1400" dirty="0"/>
              <a:t> is a comprehensive digital marketing tool used for SEO, PPC, content marketing, and competitor analysis. It helps users improve online visibility by providing insights into keyword rankings, backlinks, site audits, and traffic analytics. </a:t>
            </a:r>
            <a:r>
              <a:rPr lang="en-IN" sz="1400" dirty="0" err="1"/>
              <a:t>Semrush</a:t>
            </a:r>
            <a:r>
              <a:rPr lang="en-IN" sz="1400" dirty="0"/>
              <a:t> also offers tools for optimizing social media strategies and tracking search engine performance.</a:t>
            </a:r>
            <a:r>
              <a:rPr lang="en-GB" sz="1400" dirty="0" smtClean="0"/>
              <a:t>.</a:t>
            </a:r>
          </a:p>
          <a:p>
            <a:endParaRPr lang="en-GB" sz="1400" dirty="0"/>
          </a:p>
          <a:p>
            <a:pPr marL="285750" indent="-285750">
              <a:buFont typeface="Arial" panose="020B0604020202020204" pitchFamily="34" charset="0"/>
              <a:buChar char="•"/>
            </a:pPr>
            <a:r>
              <a:rPr lang="en-GB" sz="1400" b="1" u="sng" dirty="0" err="1" smtClean="0"/>
              <a:t>Ubersuggest</a:t>
            </a:r>
            <a:r>
              <a:rPr lang="en-GB" sz="1400" b="1" u="sng" dirty="0" smtClean="0"/>
              <a:t>: </a:t>
            </a:r>
            <a:r>
              <a:rPr lang="en-GB" sz="1400" dirty="0" err="1" smtClean="0"/>
              <a:t>Ubersuggest</a:t>
            </a:r>
            <a:r>
              <a:rPr lang="en-GB" sz="1400" dirty="0" smtClean="0"/>
              <a:t> </a:t>
            </a:r>
            <a:r>
              <a:rPr lang="en-GB" sz="1400" dirty="0"/>
              <a:t>SEO </a:t>
            </a:r>
            <a:r>
              <a:rPr lang="en-GB" sz="1400" dirty="0" smtClean="0"/>
              <a:t>Analyser </a:t>
            </a:r>
            <a:r>
              <a:rPr lang="en-GB" sz="1400" dirty="0"/>
              <a:t>is a tool that helps website owners improve their search engine rankings. It provides insights on keyword performance, backlinks, and site health, offering suggestions for optimization. With features like site audits and competitor analysis, it helps enhance on-page SEO and overall website performance</a:t>
            </a:r>
            <a:r>
              <a:rPr lang="en-GB" sz="1400" dirty="0" smtClean="0"/>
              <a:t>.</a:t>
            </a:r>
          </a:p>
          <a:p>
            <a:pPr marL="285750" indent="-285750">
              <a:buFont typeface="Arial" panose="020B0604020202020204" pitchFamily="34" charset="0"/>
              <a:buChar char="•"/>
            </a:pPr>
            <a:endParaRPr lang="en-GB" sz="1400" b="1" u="sng" dirty="0"/>
          </a:p>
          <a:p>
            <a:pPr marL="285750" indent="-285750">
              <a:buFont typeface="Arial" panose="020B0604020202020204" pitchFamily="34" charset="0"/>
              <a:buChar char="•"/>
            </a:pPr>
            <a:r>
              <a:rPr lang="en-GB" sz="1400" b="1" u="sng" dirty="0" smtClean="0"/>
              <a:t>GT Metrix: </a:t>
            </a:r>
            <a:r>
              <a:rPr lang="en-GB" sz="1400" b="1" dirty="0" smtClean="0"/>
              <a:t> </a:t>
            </a:r>
            <a:r>
              <a:rPr lang="en-GB" sz="1400" dirty="0"/>
              <a:t>To analyse mobile speed test.</a:t>
            </a:r>
          </a:p>
          <a:p>
            <a:pPr marL="285750" indent="-285750">
              <a:buFont typeface="Arial" panose="020B0604020202020204" pitchFamily="34" charset="0"/>
              <a:buChar char="•"/>
            </a:pPr>
            <a:endParaRPr lang="en-GB" sz="1400" b="1" u="sng" dirty="0"/>
          </a:p>
          <a:p>
            <a:pPr marL="285750" indent="-285750">
              <a:buFont typeface="Arial" panose="020B0604020202020204" pitchFamily="34" charset="0"/>
              <a:buChar char="•"/>
            </a:pPr>
            <a:r>
              <a:rPr lang="en-GB" sz="1400" b="1" u="sng" dirty="0" smtClean="0"/>
              <a:t>Bing Test: </a:t>
            </a:r>
            <a:r>
              <a:rPr lang="en-GB" sz="1400" b="1" dirty="0" smtClean="0"/>
              <a:t> </a:t>
            </a:r>
            <a:r>
              <a:rPr lang="en-GB" sz="1400" b="1" dirty="0"/>
              <a:t> </a:t>
            </a:r>
            <a:r>
              <a:rPr lang="en-GB" sz="1400" dirty="0"/>
              <a:t>It is used to analyse mobile compatibility test.</a:t>
            </a:r>
          </a:p>
          <a:p>
            <a:pPr marL="285750" indent="-285750">
              <a:buFont typeface="Arial" panose="020B0604020202020204" pitchFamily="34" charset="0"/>
              <a:buChar char="•"/>
            </a:pPr>
            <a:endParaRPr lang="en-GB" sz="1400" b="1" u="sng" dirty="0"/>
          </a:p>
          <a:p>
            <a:pPr marL="285750" indent="-285750">
              <a:buFont typeface="Arial" panose="020B0604020202020204" pitchFamily="34" charset="0"/>
              <a:buChar char="•"/>
            </a:pPr>
            <a:endParaRPr lang="en-IN" sz="1400" b="1" u="sng" dirty="0"/>
          </a:p>
        </p:txBody>
      </p:sp>
      <p:sp>
        <p:nvSpPr>
          <p:cNvPr id="4" name="TextBox 3"/>
          <p:cNvSpPr txBox="1"/>
          <p:nvPr/>
        </p:nvSpPr>
        <p:spPr>
          <a:xfrm>
            <a:off x="251708" y="6256827"/>
            <a:ext cx="8414163" cy="369332"/>
          </a:xfrm>
          <a:prstGeom prst="rect">
            <a:avLst/>
          </a:prstGeom>
          <a:noFill/>
        </p:spPr>
        <p:txBody>
          <a:bodyPr wrap="none" rtlCol="0">
            <a:spAutoFit/>
          </a:bodyPr>
          <a:lstStyle/>
          <a:p>
            <a:r>
              <a:rPr lang="en-GB" dirty="0" smtClean="0"/>
              <a:t>We will take a closer look at how to do a SEO audit using these tools in the next steps.</a:t>
            </a:r>
            <a:endParaRPr lang="en-IN" dirty="0"/>
          </a:p>
        </p:txBody>
      </p:sp>
    </p:spTree>
    <p:extLst>
      <p:ext uri="{BB962C8B-B14F-4D97-AF65-F5344CB8AC3E}">
        <p14:creationId xmlns:p14="http://schemas.microsoft.com/office/powerpoint/2010/main" val="8437681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3"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Initial Audit</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1831182" y="2333832"/>
            <a:ext cx="1371600" cy="492443"/>
          </a:xfrm>
          <a:prstGeom prst="rect">
            <a:avLst/>
          </a:prstGeom>
        </p:spPr>
        <p:txBody>
          <a:bodyPr wrap="square" lIns="0" tIns="0" rIns="0" bIns="0" anchor="ctr">
            <a:spAutoFit/>
          </a:bodyPr>
          <a:lstStyle/>
          <a:p>
            <a:pPr algn="ctr"/>
            <a:r>
              <a:rPr lang="en-US" sz="1600" dirty="0">
                <a:solidFill>
                  <a:schemeClr val="bg1"/>
                </a:solidFill>
              </a:rPr>
              <a:t>Management Objectives</a:t>
            </a:r>
          </a:p>
        </p:txBody>
      </p: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82" name="Rectangle 81">
            <a:extLst>
              <a:ext uri="{FF2B5EF4-FFF2-40B4-BE49-F238E27FC236}">
                <a16:creationId xmlns:a16="http://schemas.microsoft.com/office/drawing/2014/main" id="{9771041D-83B6-4693-BC25-25AABB3CE3BF}"/>
              </a:ext>
            </a:extLst>
          </p:cNvPr>
          <p:cNvSpPr/>
          <p:nvPr/>
        </p:nvSpPr>
        <p:spPr>
          <a:xfrm>
            <a:off x="4217194" y="3476343"/>
            <a:ext cx="1371600" cy="492443"/>
          </a:xfrm>
          <a:prstGeom prst="rect">
            <a:avLst/>
          </a:prstGeom>
        </p:spPr>
        <p:txBody>
          <a:bodyPr wrap="square" lIns="0" tIns="0" rIns="0" bIns="0" anchor="ctr">
            <a:spAutoFit/>
          </a:bodyPr>
          <a:lstStyle/>
          <a:p>
            <a:pPr algn="ctr"/>
            <a:r>
              <a:rPr lang="en-US" sz="1600" dirty="0">
                <a:solidFill>
                  <a:schemeClr val="bg1"/>
                </a:solidFill>
              </a:rPr>
              <a:t>Project Objectives</a:t>
            </a:r>
          </a:p>
        </p:txBody>
      </p:sp>
      <p:sp>
        <p:nvSpPr>
          <p:cNvPr id="83" name="Rectangle 82">
            <a:extLst>
              <a:ext uri="{FF2B5EF4-FFF2-40B4-BE49-F238E27FC236}">
                <a16:creationId xmlns:a16="http://schemas.microsoft.com/office/drawing/2014/main" id="{9F6EE26A-3174-49AD-900E-08C045755F3C}"/>
              </a:ext>
            </a:extLst>
          </p:cNvPr>
          <p:cNvSpPr/>
          <p:nvPr/>
        </p:nvSpPr>
        <p:spPr>
          <a:xfrm>
            <a:off x="6607968" y="3476343"/>
            <a:ext cx="1371600" cy="492443"/>
          </a:xfrm>
          <a:prstGeom prst="rect">
            <a:avLst/>
          </a:prstGeom>
        </p:spPr>
        <p:txBody>
          <a:bodyPr wrap="square" lIns="0" tIns="0" rIns="0" bIns="0" anchor="ctr">
            <a:spAutoFit/>
          </a:bodyPr>
          <a:lstStyle/>
          <a:p>
            <a:pPr algn="ctr"/>
            <a:r>
              <a:rPr lang="en-US" sz="1600" dirty="0">
                <a:solidFill>
                  <a:schemeClr val="bg1"/>
                </a:solidFill>
              </a:rPr>
              <a:t>Implementation Plan</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2" name="TextBox 1"/>
          <p:cNvSpPr txBox="1"/>
          <p:nvPr/>
        </p:nvSpPr>
        <p:spPr>
          <a:xfrm>
            <a:off x="344694" y="2139384"/>
            <a:ext cx="11677678" cy="1354217"/>
          </a:xfrm>
          <a:prstGeom prst="rect">
            <a:avLst/>
          </a:prstGeom>
          <a:noFill/>
        </p:spPr>
        <p:txBody>
          <a:bodyPr wrap="square" rtlCol="0">
            <a:spAutoFit/>
          </a:bodyPr>
          <a:lstStyle/>
          <a:p>
            <a:pPr fontAlgn="base"/>
            <a:r>
              <a:rPr lang="en-GB" b="1" dirty="0"/>
              <a:t>Initial Audit:</a:t>
            </a:r>
          </a:p>
          <a:p>
            <a:pPr fontAlgn="base"/>
            <a:r>
              <a:rPr lang="en-GB" sz="1400" dirty="0"/>
              <a:t/>
            </a:r>
            <a:br>
              <a:rPr lang="en-GB" sz="1400" dirty="0"/>
            </a:br>
            <a:r>
              <a:rPr lang="en-GB" dirty="0"/>
              <a:t>Select any company listed below and Conduct a comprehensive SEO audit of the selected website to identify current performance, strengths, and weaknesses.</a:t>
            </a:r>
          </a:p>
          <a:p>
            <a:endParaRPr lang="en-IN" sz="1400" b="1" u="sng" dirty="0"/>
          </a:p>
        </p:txBody>
      </p:sp>
    </p:spTree>
    <p:extLst>
      <p:ext uri="{BB962C8B-B14F-4D97-AF65-F5344CB8AC3E}">
        <p14:creationId xmlns:p14="http://schemas.microsoft.com/office/powerpoint/2010/main" val="34277935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194678" y="261288"/>
            <a:ext cx="3802644" cy="523220"/>
          </a:xfrm>
          <a:prstGeom prst="rect">
            <a:avLst/>
          </a:prstGeom>
          <a:noFill/>
        </p:spPr>
        <p:txBody>
          <a:bodyPr wrap="none" rtlCol="0">
            <a:spAutoFit/>
          </a:bodyPr>
          <a:lstStyle/>
          <a:p>
            <a:r>
              <a:rPr lang="en-GB" sz="2800" b="1" u="sng" dirty="0" smtClean="0">
                <a:latin typeface="+mj-lt"/>
              </a:rPr>
              <a:t>Current Performance</a:t>
            </a:r>
            <a:endParaRPr lang="en-IN" sz="2800" b="1" u="sng" dirty="0">
              <a:latin typeface="+mj-lt"/>
            </a:endParaRPr>
          </a:p>
        </p:txBody>
      </p:sp>
      <p:pic>
        <p:nvPicPr>
          <p:cNvPr id="2" name="Picture 1"/>
          <p:cNvPicPr>
            <a:picLocks noChangeAspect="1"/>
          </p:cNvPicPr>
          <p:nvPr/>
        </p:nvPicPr>
        <p:blipFill>
          <a:blip r:embed="rId3"/>
          <a:stretch>
            <a:fillRect/>
          </a:stretch>
        </p:blipFill>
        <p:spPr>
          <a:xfrm>
            <a:off x="155051" y="1994352"/>
            <a:ext cx="8103953" cy="4629084"/>
          </a:xfrm>
          <a:prstGeom prst="rect">
            <a:avLst/>
          </a:prstGeom>
        </p:spPr>
      </p:pic>
      <p:sp>
        <p:nvSpPr>
          <p:cNvPr id="3" name="TextBox 2"/>
          <p:cNvSpPr txBox="1"/>
          <p:nvPr/>
        </p:nvSpPr>
        <p:spPr>
          <a:xfrm>
            <a:off x="8342493" y="563969"/>
            <a:ext cx="3612788" cy="6294031"/>
          </a:xfrm>
          <a:prstGeom prst="rect">
            <a:avLst/>
          </a:prstGeom>
          <a:noFill/>
        </p:spPr>
        <p:txBody>
          <a:bodyPr wrap="square" rtlCol="0">
            <a:spAutoFit/>
          </a:bodyPr>
          <a:lstStyle/>
          <a:p>
            <a:pPr marL="285750" indent="-285750">
              <a:buFont typeface="Arial" panose="020B0604020202020204" pitchFamily="34" charset="0"/>
              <a:buChar char="•"/>
            </a:pPr>
            <a:endParaRPr lang="en-GB" sz="1400" dirty="0" smtClean="0">
              <a:latin typeface="Baskerville Old Face" panose="02020602080505020303" pitchFamily="18" charset="0"/>
            </a:endParaRPr>
          </a:p>
          <a:p>
            <a:r>
              <a:rPr lang="en-GB" sz="1400" dirty="0" smtClean="0">
                <a:latin typeface="Baskerville Old Face" panose="02020602080505020303" pitchFamily="18" charset="0"/>
              </a:rPr>
              <a:t>      </a:t>
            </a:r>
            <a:r>
              <a:rPr lang="en-GB" sz="1400" b="1" u="sng" dirty="0" smtClean="0">
                <a:latin typeface="Baskerville Old Face" panose="02020602080505020303" pitchFamily="18" charset="0"/>
              </a:rPr>
              <a:t>Observation:</a:t>
            </a:r>
          </a:p>
          <a:p>
            <a:endParaRPr lang="en-GB" sz="1200" b="1" u="sng" dirty="0">
              <a:latin typeface="Baskerville Old Face" panose="02020602080505020303" pitchFamily="18" charset="0"/>
            </a:endParaRPr>
          </a:p>
          <a:p>
            <a:pPr marL="285750" indent="-285750">
              <a:buFont typeface="Arial" panose="020B0604020202020204" pitchFamily="34" charset="0"/>
              <a:buChar char="•"/>
            </a:pPr>
            <a:r>
              <a:rPr lang="en-GB" sz="1100" dirty="0">
                <a:latin typeface="Baskerville Old Face" panose="02020602080505020303" pitchFamily="18" charset="0"/>
              </a:rPr>
              <a:t>This image showcases a comprehensive site audit for ‘crimsonlogic.com’, highlighting impressive metrics. </a:t>
            </a:r>
            <a:endParaRPr lang="en-GB" sz="1100" dirty="0" smtClean="0">
              <a:latin typeface="Baskerville Old Face" panose="02020602080505020303" pitchFamily="18" charset="0"/>
            </a:endParaRPr>
          </a:p>
          <a:p>
            <a:pPr marL="285750" indent="-285750">
              <a:buFont typeface="Arial" panose="020B0604020202020204" pitchFamily="34" charset="0"/>
              <a:buChar char="•"/>
            </a:pPr>
            <a:endParaRPr lang="en-GB" sz="1100" dirty="0" smtClean="0">
              <a:latin typeface="Baskerville Old Face" panose="02020602080505020303" pitchFamily="18" charset="0"/>
            </a:endParaRPr>
          </a:p>
          <a:p>
            <a:pPr marL="285750" indent="-285750">
              <a:buFont typeface="Arial" panose="020B0604020202020204" pitchFamily="34" charset="0"/>
              <a:buChar char="•"/>
            </a:pPr>
            <a:r>
              <a:rPr lang="en-GB" sz="1100" dirty="0" smtClean="0">
                <a:latin typeface="Baskerville Old Face" panose="02020602080505020303" pitchFamily="18" charset="0"/>
              </a:rPr>
              <a:t>The </a:t>
            </a:r>
            <a:r>
              <a:rPr lang="en-GB" sz="1100" dirty="0">
                <a:latin typeface="Baskerville Old Face" panose="02020602080505020303" pitchFamily="18" charset="0"/>
              </a:rPr>
              <a:t>dashboard reveals four key performance indicators, all marked in green, indicating excellent results. </a:t>
            </a:r>
            <a:endParaRPr lang="en-GB" sz="1100" dirty="0" smtClean="0">
              <a:latin typeface="Baskerville Old Face" panose="02020602080505020303" pitchFamily="18" charset="0"/>
            </a:endParaRPr>
          </a:p>
          <a:p>
            <a:pPr marL="285750" indent="-285750">
              <a:buFont typeface="Arial" panose="020B0604020202020204" pitchFamily="34" charset="0"/>
              <a:buChar char="•"/>
            </a:pPr>
            <a:endParaRPr lang="en-GB" sz="1100" dirty="0" smtClean="0">
              <a:latin typeface="Baskerville Old Face" panose="02020602080505020303" pitchFamily="18" charset="0"/>
            </a:endParaRPr>
          </a:p>
          <a:p>
            <a:pPr marL="285750" indent="-285750">
              <a:buFont typeface="Arial" panose="020B0604020202020204" pitchFamily="34" charset="0"/>
              <a:buChar char="•"/>
            </a:pPr>
            <a:r>
              <a:rPr lang="en-GB" sz="1100" dirty="0" smtClean="0">
                <a:latin typeface="Baskerville Old Face" panose="02020602080505020303" pitchFamily="18" charset="0"/>
              </a:rPr>
              <a:t>The </a:t>
            </a:r>
            <a:r>
              <a:rPr lang="en-GB" sz="1100" dirty="0">
                <a:latin typeface="Baskerville Old Face" panose="02020602080505020303" pitchFamily="18" charset="0"/>
              </a:rPr>
              <a:t>on-page SEO score is 74, organic monthly traffic stands at 12,659, organic keywords are 406, and backlinks total 27,396. </a:t>
            </a:r>
            <a:endParaRPr lang="en-GB" sz="1100" dirty="0" smtClean="0">
              <a:latin typeface="Baskerville Old Face" panose="02020602080505020303" pitchFamily="18" charset="0"/>
            </a:endParaRPr>
          </a:p>
          <a:p>
            <a:pPr marL="285750" indent="-285750">
              <a:buFont typeface="Arial" panose="020B0604020202020204" pitchFamily="34" charset="0"/>
              <a:buChar char="•"/>
            </a:pPr>
            <a:endParaRPr lang="en-GB" sz="1100" dirty="0" smtClean="0">
              <a:latin typeface="Baskerville Old Face" panose="02020602080505020303" pitchFamily="18" charset="0"/>
            </a:endParaRPr>
          </a:p>
          <a:p>
            <a:pPr marL="285750" indent="-285750">
              <a:buFont typeface="Arial" panose="020B0604020202020204" pitchFamily="34" charset="0"/>
              <a:buChar char="•"/>
            </a:pPr>
            <a:r>
              <a:rPr lang="en-GB" sz="1100" dirty="0" smtClean="0">
                <a:latin typeface="Baskerville Old Face" panose="02020602080505020303" pitchFamily="18" charset="0"/>
              </a:rPr>
              <a:t>These </a:t>
            </a:r>
            <a:r>
              <a:rPr lang="en-GB" sz="1100" dirty="0">
                <a:latin typeface="Baskerville Old Face" panose="02020602080505020303" pitchFamily="18" charset="0"/>
              </a:rPr>
              <a:t>metrics suggest that the website is performing exceptionally well in terms of SEO, traffic, and keyword optimization. </a:t>
            </a:r>
            <a:endParaRPr lang="en-GB" sz="1100" dirty="0" smtClean="0">
              <a:latin typeface="Baskerville Old Face" panose="02020602080505020303" pitchFamily="18" charset="0"/>
            </a:endParaRPr>
          </a:p>
          <a:p>
            <a:endParaRPr lang="en-GB" sz="1100" dirty="0" smtClean="0">
              <a:latin typeface="Baskerville Old Face" panose="02020602080505020303" pitchFamily="18" charset="0"/>
            </a:endParaRPr>
          </a:p>
          <a:p>
            <a:pPr marL="285750" indent="-285750">
              <a:buFont typeface="Arial" panose="020B0604020202020204" pitchFamily="34" charset="0"/>
              <a:buChar char="•"/>
            </a:pPr>
            <a:r>
              <a:rPr lang="en-GB" sz="1100" dirty="0" smtClean="0">
                <a:latin typeface="Baskerville Old Face" panose="02020602080505020303" pitchFamily="18" charset="0"/>
              </a:rPr>
              <a:t>It has </a:t>
            </a:r>
            <a:r>
              <a:rPr lang="en-GB" sz="1100" dirty="0">
                <a:latin typeface="Baskerville Old Face" panose="02020602080505020303" pitchFamily="18" charset="0"/>
              </a:rPr>
              <a:t>an overall website performance score of "B" with 16 recommendations for improvement</a:t>
            </a:r>
            <a:r>
              <a:rPr lang="en-GB" sz="1100" dirty="0" smtClean="0">
                <a:latin typeface="Baskerville Old Face" panose="02020602080505020303" pitchFamily="18" charset="0"/>
              </a:rPr>
              <a:t>.</a:t>
            </a:r>
          </a:p>
          <a:p>
            <a:pPr marL="285750" indent="-285750">
              <a:buFont typeface="Arial" panose="020B0604020202020204" pitchFamily="34" charset="0"/>
              <a:buChar char="•"/>
            </a:pPr>
            <a:endParaRPr lang="en-GB" sz="1100" dirty="0">
              <a:latin typeface="Baskerville Old Face" panose="02020602080505020303" pitchFamily="18" charset="0"/>
            </a:endParaRPr>
          </a:p>
          <a:p>
            <a:pPr marL="285750" indent="-285750">
              <a:buFont typeface="Arial" panose="020B0604020202020204" pitchFamily="34" charset="0"/>
              <a:buChar char="•"/>
            </a:pPr>
            <a:r>
              <a:rPr lang="en-GB" sz="1100" dirty="0" smtClean="0">
                <a:latin typeface="Baskerville Old Face" panose="02020602080505020303" pitchFamily="18" charset="0"/>
              </a:rPr>
              <a:t> </a:t>
            </a:r>
            <a:r>
              <a:rPr lang="en-GB" sz="1100" dirty="0">
                <a:latin typeface="Baskerville Old Face" panose="02020602080505020303" pitchFamily="18" charset="0"/>
              </a:rPr>
              <a:t>The site excels in areas like On-Page SEO (B+) and Links (A-), indicating good optimization and backlink structure</a:t>
            </a:r>
            <a:r>
              <a:rPr lang="en-GB" sz="1100" dirty="0" smtClean="0">
                <a:latin typeface="Baskerville Old Face" panose="02020602080505020303" pitchFamily="18" charset="0"/>
              </a:rPr>
              <a:t>.</a:t>
            </a:r>
          </a:p>
          <a:p>
            <a:pPr marL="285750" indent="-285750">
              <a:buFont typeface="Arial" panose="020B0604020202020204" pitchFamily="34" charset="0"/>
              <a:buChar char="•"/>
            </a:pPr>
            <a:endParaRPr lang="en-GB" sz="1100" dirty="0">
              <a:latin typeface="Baskerville Old Face" panose="02020602080505020303" pitchFamily="18" charset="0"/>
            </a:endParaRPr>
          </a:p>
          <a:p>
            <a:pPr marL="285750" indent="-285750">
              <a:buFont typeface="Arial" panose="020B0604020202020204" pitchFamily="34" charset="0"/>
              <a:buChar char="•"/>
            </a:pPr>
            <a:r>
              <a:rPr lang="en-GB" sz="1100" dirty="0" smtClean="0">
                <a:latin typeface="Baskerville Old Face" panose="02020602080505020303" pitchFamily="18" charset="0"/>
              </a:rPr>
              <a:t>Usability </a:t>
            </a:r>
            <a:r>
              <a:rPr lang="en-GB" sz="1100" dirty="0">
                <a:latin typeface="Baskerville Old Face" panose="02020602080505020303" pitchFamily="18" charset="0"/>
              </a:rPr>
              <a:t>is rated at "B", suggesting the user experience could be improved</a:t>
            </a:r>
            <a:r>
              <a:rPr lang="en-GB" sz="1100" dirty="0" smtClean="0">
                <a:latin typeface="Baskerville Old Face" panose="02020602080505020303" pitchFamily="18" charset="0"/>
              </a:rPr>
              <a:t>.</a:t>
            </a:r>
          </a:p>
          <a:p>
            <a:pPr marL="285750" indent="-285750">
              <a:buFont typeface="Arial" panose="020B0604020202020204" pitchFamily="34" charset="0"/>
              <a:buChar char="•"/>
            </a:pPr>
            <a:endParaRPr lang="en-GB" sz="1100" dirty="0">
              <a:latin typeface="Baskerville Old Face" panose="02020602080505020303" pitchFamily="18" charset="0"/>
            </a:endParaRPr>
          </a:p>
          <a:p>
            <a:pPr marL="285750" indent="-285750">
              <a:buFont typeface="Arial" panose="020B0604020202020204" pitchFamily="34" charset="0"/>
              <a:buChar char="•"/>
            </a:pPr>
            <a:r>
              <a:rPr lang="en-GB" sz="1100" dirty="0" smtClean="0">
                <a:latin typeface="Baskerville Old Face" panose="02020602080505020303" pitchFamily="18" charset="0"/>
              </a:rPr>
              <a:t>Performance </a:t>
            </a:r>
            <a:r>
              <a:rPr lang="en-GB" sz="1100" dirty="0">
                <a:latin typeface="Baskerville Old Face" panose="02020602080505020303" pitchFamily="18" charset="0"/>
              </a:rPr>
              <a:t>is strong with an A-, but the Social category is a notable weakness, receiving an "F", implying poor social media integration or activity</a:t>
            </a:r>
            <a:r>
              <a:rPr lang="en-GB" sz="1100" dirty="0" smtClean="0">
                <a:latin typeface="Baskerville Old Face" panose="02020602080505020303" pitchFamily="18" charset="0"/>
              </a:rPr>
              <a:t>.</a:t>
            </a:r>
          </a:p>
          <a:p>
            <a:pPr marL="285750" indent="-285750">
              <a:buFont typeface="Arial" panose="020B0604020202020204" pitchFamily="34" charset="0"/>
              <a:buChar char="•"/>
            </a:pPr>
            <a:endParaRPr lang="en-GB" sz="1100" dirty="0">
              <a:latin typeface="Baskerville Old Face" panose="02020602080505020303" pitchFamily="18" charset="0"/>
            </a:endParaRPr>
          </a:p>
          <a:p>
            <a:pPr marL="285750" indent="-285750">
              <a:buFont typeface="Arial" panose="020B0604020202020204" pitchFamily="34" charset="0"/>
              <a:buChar char="•"/>
            </a:pPr>
            <a:r>
              <a:rPr lang="en-GB" sz="1100" dirty="0">
                <a:latin typeface="Baskerville Old Face" panose="02020602080505020303" pitchFamily="18" charset="0"/>
              </a:rPr>
              <a:t>The clear visual representation makes it easy to understand the site’s strengths at a glance. Overall, this audit reflects a well-optimized and high-performing </a:t>
            </a:r>
            <a:r>
              <a:rPr lang="en-GB" sz="1100" dirty="0" smtClean="0">
                <a:latin typeface="Baskerville Old Face" panose="02020602080505020303" pitchFamily="18" charset="0"/>
              </a:rPr>
              <a:t>website.</a:t>
            </a:r>
            <a:endParaRPr lang="en-GB" sz="1100" b="1" u="sng" dirty="0">
              <a:latin typeface="Baskerville Old Face" panose="02020602080505020303" pitchFamily="18" charset="0"/>
            </a:endParaRPr>
          </a:p>
          <a:p>
            <a:pPr marL="285750" indent="-285750">
              <a:buFont typeface="Arial" panose="020B0604020202020204" pitchFamily="34" charset="0"/>
              <a:buChar char="•"/>
            </a:pPr>
            <a:endParaRPr lang="en-GB" sz="1100" dirty="0" smtClean="0">
              <a:latin typeface="Baskerville Old Face" panose="02020602080505020303" pitchFamily="18" charset="0"/>
            </a:endParaRPr>
          </a:p>
        </p:txBody>
      </p:sp>
      <p:pic>
        <p:nvPicPr>
          <p:cNvPr id="6" name="Picture 5"/>
          <p:cNvPicPr>
            <a:picLocks noChangeAspect="1"/>
          </p:cNvPicPr>
          <p:nvPr/>
        </p:nvPicPr>
        <p:blipFill>
          <a:blip r:embed="rId4"/>
          <a:stretch>
            <a:fillRect/>
          </a:stretch>
        </p:blipFill>
        <p:spPr>
          <a:xfrm>
            <a:off x="71562" y="784508"/>
            <a:ext cx="8270931" cy="1209844"/>
          </a:xfrm>
          <a:prstGeom prst="rect">
            <a:avLst/>
          </a:prstGeom>
        </p:spPr>
      </p:pic>
    </p:spTree>
    <p:extLst>
      <p:ext uri="{BB962C8B-B14F-4D97-AF65-F5344CB8AC3E}">
        <p14:creationId xmlns:p14="http://schemas.microsoft.com/office/powerpoint/2010/main" val="19925681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3.xml><?xml version="1.0" encoding="utf-8"?>
<ds:datastoreItem xmlns:ds="http://schemas.openxmlformats.org/officeDocument/2006/customXml" ds:itemID="{EF609EDA-869E-4BE5-AE5D-B898C584B6FF}">
  <ds:schemaRefs>
    <ds:schemaRef ds:uri="http://purl.org/dc/terms/"/>
    <ds:schemaRef ds:uri="http://schemas.microsoft.com/office/2006/metadata/properties"/>
    <ds:schemaRef ds:uri="http://schemas.microsoft.com/office/infopath/2007/PartnerControls"/>
    <ds:schemaRef ds:uri="http://purl.org/dc/dcmitype/"/>
    <ds:schemaRef ds:uri="http://schemas.microsoft.com/office/2006/documentManagement/types"/>
    <ds:schemaRef ds:uri="http://purl.org/dc/elements/1.1/"/>
    <ds:schemaRef ds:uri="16c05727-aa75-4e4a-9b5f-8a80a1165891"/>
    <ds:schemaRef ds:uri="http://schemas.openxmlformats.org/package/2006/metadata/core-propertie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0</TotalTime>
  <Words>4951</Words>
  <Application>Microsoft Office PowerPoint</Application>
  <PresentationFormat>Widescreen</PresentationFormat>
  <Paragraphs>702</Paragraphs>
  <Slides>59</Slides>
  <Notes>59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Arial</vt:lpstr>
      <vt:lpstr>Baskerville Old Face</vt:lpstr>
      <vt:lpstr>Calibri</vt:lpstr>
      <vt:lpstr>Calibri Light</vt:lpstr>
      <vt:lpstr>Century Gothic</vt:lpstr>
      <vt:lpstr>Segoe UI</vt:lpstr>
      <vt:lpstr>Segoe UI Light</vt:lpstr>
      <vt:lpstr>Office Theme</vt:lpstr>
      <vt:lpstr>Comprehensive SEO Audit &amp; Optimization for Organic Traffic Growth  - Presented by Shabeeb Althaf M B Batch- MBT8</vt:lpstr>
      <vt:lpstr>Company Selection</vt:lpstr>
      <vt:lpstr>Services Offered</vt:lpstr>
      <vt:lpstr>Project analysis slide 3</vt:lpstr>
      <vt:lpstr>What is a SEO Audit?</vt:lpstr>
      <vt:lpstr>Project analysis slide 2</vt:lpstr>
      <vt:lpstr>Project analysis slide 4</vt:lpstr>
      <vt:lpstr>Project analysis slide 4</vt:lpstr>
      <vt:lpstr>Project analysis slide 5</vt:lpstr>
      <vt:lpstr>Project analysis slide 5</vt:lpstr>
      <vt:lpstr>Project analysis slide 5</vt:lpstr>
      <vt:lpstr>Project analysis slide 4</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2024-09-13T01:54:29Z</dcterms:created>
  <dcterms:modified xsi:type="dcterms:W3CDTF">2024-09-20T06:14:43Z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